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2"/>
  </p:notesMasterIdLst>
  <p:sldIdLst>
    <p:sldId id="256" r:id="rId2"/>
    <p:sldId id="322" r:id="rId3"/>
    <p:sldId id="324" r:id="rId4"/>
    <p:sldId id="329" r:id="rId5"/>
    <p:sldId id="325" r:id="rId6"/>
    <p:sldId id="358" r:id="rId7"/>
    <p:sldId id="359" r:id="rId8"/>
    <p:sldId id="360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3" r:id="rId20"/>
    <p:sldId id="372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6FF"/>
    <a:srgbClr val="CA5B08"/>
    <a:srgbClr val="CC6600"/>
    <a:srgbClr val="66FFFF"/>
    <a:srgbClr val="00FFCC"/>
    <a:srgbClr val="FFFF00"/>
    <a:srgbClr val="B0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9672" autoAdjust="0"/>
  </p:normalViewPr>
  <p:slideViewPr>
    <p:cSldViewPr>
      <p:cViewPr varScale="1">
        <p:scale>
          <a:sx n="69" d="100"/>
          <a:sy n="69" d="100"/>
        </p:scale>
        <p:origin x="12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51753B81-4A3F-4180-96DC-15744BDD644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DEE2DE05-A1FA-4A1E-A793-8B4DC353BF05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4B4F1FF2-01DC-46BD-BD1D-71166C85EFAE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A08525AE-9893-4FD0-9BE9-D770CF78186D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8588C4D8-91B5-41E6-8E92-119D8DB259E2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4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B5091EC2-D46E-447C-9DB7-55822018E5B1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5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64163" y="201613"/>
            <a:ext cx="3703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zh-CN" altLang="en-US" sz="2000" smtClean="0">
                <a:solidFill>
                  <a:srgbClr val="63B4D1"/>
                </a:solidFill>
                <a:latin typeface="黑体" pitchFamily="2" charset="-122"/>
                <a:ea typeface="黑体" pitchFamily="2" charset="-122"/>
              </a:rPr>
              <a:t>华中科技大学软件学院 </a:t>
            </a:r>
          </a:p>
        </p:txBody>
      </p:sp>
      <p:pic>
        <p:nvPicPr>
          <p:cNvPr id="6" name="Picture 6" descr="软件学院徽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17272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979613" y="711200"/>
            <a:ext cx="4051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2000" smtClean="0">
                <a:solidFill>
                  <a:srgbClr val="63B4D1"/>
                </a:solidFill>
                <a:latin typeface="Arial" charset="0"/>
                <a:ea typeface="黑体" pitchFamily="2" charset="-122"/>
              </a:rPr>
              <a:t>THE SCHOOL OF SOFTWARE ENGINEERING OF HUST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2420938"/>
            <a:ext cx="8283575" cy="18002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defRPr sz="3600">
                <a:solidFill>
                  <a:srgbClr val="FFFF00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23850" y="4292600"/>
            <a:ext cx="8569325" cy="2160588"/>
          </a:xfrm>
        </p:spPr>
        <p:txBody>
          <a:bodyPr anchor="ctr"/>
          <a:lstStyle>
            <a:lvl1pPr marL="0" indent="0" algn="r">
              <a:buFont typeface="Wingdings 2" pitchFamily="18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7339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7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5613" y="1052513"/>
            <a:ext cx="2159000" cy="580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1052513"/>
            <a:ext cx="6329363" cy="580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61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052513"/>
            <a:ext cx="8640763" cy="720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773238"/>
            <a:ext cx="4243388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773238"/>
            <a:ext cx="4244975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2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1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334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243388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773238"/>
            <a:ext cx="4244975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667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08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93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592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998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488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8412163" y="6624638"/>
            <a:ext cx="500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B1F2FFC-BE43-4960-B6B3-C7EB015EEC33}" type="slidenum">
              <a:rPr lang="en-US" altLang="zh-CN" sz="1200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altLang="zh-CN" sz="1200">
              <a:solidFill>
                <a:schemeClr val="tx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052513"/>
            <a:ext cx="864076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73238"/>
            <a:ext cx="8640763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52400" y="1700213"/>
            <a:ext cx="5638800" cy="76200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563938" y="111125"/>
            <a:ext cx="5688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1600" smtClean="0">
                <a:solidFill>
                  <a:schemeClr val="bg1"/>
                </a:solidFill>
                <a:latin typeface="Arial" charset="0"/>
              </a:rPr>
              <a:t>THE SCHOOL OF SOFTWARE ENGINEERING OF HUST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  <p:bldP spid="79877" grpId="0" build="p" autoUpdateAnimBg="0" advAuto="0">
        <p:tmplLst>
          <p:tmpl lvl="1"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878" grpId="0" animBg="1"/>
    </p:bldLst>
  </p:timing>
  <p:txStyles>
    <p:title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2pPr>
      <a:lvl3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3pPr>
      <a:lvl4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4pPr>
      <a:lvl5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5pPr>
      <a:lvl6pPr marL="8001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6pPr>
      <a:lvl7pPr marL="12573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7pPr>
      <a:lvl8pPr marL="17145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8pPr>
      <a:lvl9pPr marL="21717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¡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06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50938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7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zh-CN" altLang="en-US" smtClean="0"/>
              <a:t>第 </a:t>
            </a:r>
            <a:r>
              <a:rPr lang="en-US" altLang="zh-CN" smtClean="0"/>
              <a:t>6 </a:t>
            </a:r>
            <a:r>
              <a:rPr lang="zh-CN" altLang="en-US" smtClean="0"/>
              <a:t>章   软件项目开发计划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"/>
    </mc:Choice>
    <mc:Fallback>
      <p:transition spd="slow" advTm="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060575"/>
            <a:ext cx="8424863" cy="47974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PDM(Precedence diagram 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构成</a:t>
            </a:r>
            <a:r>
              <a:rPr lang="en-US" altLang="zh-CN" sz="2000" smtClean="0">
                <a:ea typeface="黑体" panose="02010609060101010101" pitchFamily="49" charset="-122"/>
              </a:rPr>
              <a:t>PDM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网络图的基本特点是节点</a:t>
            </a:r>
            <a:r>
              <a:rPr lang="en-US" altLang="zh-CN" sz="2000" smtClean="0">
                <a:ea typeface="黑体" panose="02010609060101010101" pitchFamily="49" charset="-122"/>
              </a:rPr>
              <a:t>(Box)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节点</a:t>
            </a:r>
            <a:r>
              <a:rPr lang="en-US" altLang="zh-CN" sz="2000" smtClean="0">
                <a:ea typeface="黑体" panose="02010609060101010101" pitchFamily="49" charset="-122"/>
              </a:rPr>
              <a:t>(Box)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表示活动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工序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工作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用箭线表示各活动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工序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工作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之间的逻辑关系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可以方便的表示活动之间的各种逻辑关系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没有时标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在软件项目中</a:t>
            </a:r>
            <a:r>
              <a:rPr lang="en-US" altLang="zh-CN" sz="2000" smtClean="0">
                <a:ea typeface="黑体" panose="02010609060101010101" pitchFamily="49" charset="-122"/>
              </a:rPr>
              <a:t>PDM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比</a:t>
            </a:r>
            <a:r>
              <a:rPr lang="en-US" altLang="zh-CN" sz="2000" smtClean="0">
                <a:ea typeface="黑体" panose="02010609060101010101" pitchFamily="49" charset="-122"/>
              </a:rPr>
              <a:t>ADM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更通用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endParaRPr lang="en-US" altLang="zh-CN" sz="20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6"/>
    </mc:Choice>
    <mc:Fallback>
      <p:transition spd="slow" advTm="3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205038"/>
            <a:ext cx="8353425" cy="4652962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PDM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网络图的关系</a:t>
            </a:r>
          </a:p>
        </p:txBody>
      </p:sp>
      <p:grpSp>
        <p:nvGrpSpPr>
          <p:cNvPr id="55300" name="Group 4"/>
          <p:cNvGrpSpPr>
            <a:grpSpLocks/>
          </p:cNvGrpSpPr>
          <p:nvPr/>
        </p:nvGrpSpPr>
        <p:grpSpPr bwMode="auto">
          <a:xfrm>
            <a:off x="1331913" y="3289300"/>
            <a:ext cx="7056437" cy="2660650"/>
            <a:chOff x="432" y="1584"/>
            <a:chExt cx="5136" cy="1676"/>
          </a:xfrm>
        </p:grpSpPr>
        <p:sp>
          <p:nvSpPr>
            <p:cNvPr id="55301" name="Text Box 5"/>
            <p:cNvSpPr txBox="1">
              <a:spLocks noChangeArrowheads="1"/>
            </p:cNvSpPr>
            <p:nvPr/>
          </p:nvSpPr>
          <p:spPr bwMode="auto">
            <a:xfrm>
              <a:off x="432" y="2317"/>
              <a:ext cx="626" cy="419"/>
            </a:xfrm>
            <a:prstGeom prst="rect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开始</a:t>
              </a:r>
            </a:p>
          </p:txBody>
        </p:sp>
        <p:sp>
          <p:nvSpPr>
            <p:cNvPr id="55302" name="Text Box 6"/>
            <p:cNvSpPr txBox="1">
              <a:spLocks noChangeArrowheads="1"/>
            </p:cNvSpPr>
            <p:nvPr/>
          </p:nvSpPr>
          <p:spPr bwMode="auto">
            <a:xfrm>
              <a:off x="2060" y="1584"/>
              <a:ext cx="752" cy="419"/>
            </a:xfrm>
            <a:prstGeom prst="rect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活动</a:t>
              </a:r>
              <a:r>
                <a:rPr lang="en-US" altLang="zh-CN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55303" name="Text Box 7"/>
            <p:cNvSpPr txBox="1">
              <a:spLocks noChangeArrowheads="1"/>
            </p:cNvSpPr>
            <p:nvPr/>
          </p:nvSpPr>
          <p:spPr bwMode="auto">
            <a:xfrm>
              <a:off x="3438" y="1584"/>
              <a:ext cx="752" cy="419"/>
            </a:xfrm>
            <a:prstGeom prst="rect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活动</a:t>
              </a:r>
              <a:r>
                <a:rPr lang="en-US" altLang="zh-CN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</a:p>
          </p:txBody>
        </p:sp>
        <p:sp>
          <p:nvSpPr>
            <p:cNvPr id="55304" name="Text Box 8"/>
            <p:cNvSpPr txBox="1">
              <a:spLocks noChangeArrowheads="1"/>
            </p:cNvSpPr>
            <p:nvPr/>
          </p:nvSpPr>
          <p:spPr bwMode="auto">
            <a:xfrm>
              <a:off x="2687" y="2841"/>
              <a:ext cx="751" cy="419"/>
            </a:xfrm>
            <a:prstGeom prst="rect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活动</a:t>
              </a:r>
              <a:r>
                <a:rPr lang="en-US" altLang="zh-CN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55305" name="Text Box 9"/>
            <p:cNvSpPr txBox="1">
              <a:spLocks noChangeArrowheads="1"/>
            </p:cNvSpPr>
            <p:nvPr/>
          </p:nvSpPr>
          <p:spPr bwMode="auto">
            <a:xfrm>
              <a:off x="4942" y="2317"/>
              <a:ext cx="626" cy="419"/>
            </a:xfrm>
            <a:prstGeom prst="rect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结束</a:t>
              </a:r>
            </a:p>
          </p:txBody>
        </p:sp>
        <p:sp>
          <p:nvSpPr>
            <p:cNvPr id="55306" name="Line 10"/>
            <p:cNvSpPr>
              <a:spLocks noChangeShapeType="1"/>
            </p:cNvSpPr>
            <p:nvPr/>
          </p:nvSpPr>
          <p:spPr bwMode="auto">
            <a:xfrm>
              <a:off x="1058" y="2631"/>
              <a:ext cx="1629" cy="4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7" name="Line 11"/>
            <p:cNvSpPr>
              <a:spLocks noChangeShapeType="1"/>
            </p:cNvSpPr>
            <p:nvPr/>
          </p:nvSpPr>
          <p:spPr bwMode="auto">
            <a:xfrm flipV="1">
              <a:off x="1058" y="1793"/>
              <a:ext cx="1002" cy="7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8" name="Line 12"/>
            <p:cNvSpPr>
              <a:spLocks noChangeShapeType="1"/>
            </p:cNvSpPr>
            <p:nvPr/>
          </p:nvSpPr>
          <p:spPr bwMode="auto">
            <a:xfrm>
              <a:off x="2812" y="1793"/>
              <a:ext cx="6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9" name="Line 13"/>
            <p:cNvSpPr>
              <a:spLocks noChangeShapeType="1"/>
            </p:cNvSpPr>
            <p:nvPr/>
          </p:nvSpPr>
          <p:spPr bwMode="auto">
            <a:xfrm flipV="1">
              <a:off x="3438" y="2527"/>
              <a:ext cx="1504" cy="5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0" name="Line 14"/>
            <p:cNvSpPr>
              <a:spLocks noChangeShapeType="1"/>
            </p:cNvSpPr>
            <p:nvPr/>
          </p:nvSpPr>
          <p:spPr bwMode="auto">
            <a:xfrm>
              <a:off x="4190" y="1793"/>
              <a:ext cx="752" cy="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5"/>
    </mc:Choice>
    <mc:Fallback>
      <p:transition spd="slow" advTm="19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89138"/>
            <a:ext cx="8640763" cy="4868862"/>
          </a:xfrm>
        </p:spPr>
        <p:txBody>
          <a:bodyPr/>
          <a:lstStyle/>
          <a:p>
            <a:pPr eaLnBrk="1" hangingPunct="1"/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软件项目的</a:t>
            </a: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PDM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图例</a:t>
            </a:r>
          </a:p>
          <a:p>
            <a:pPr eaLnBrk="1" hangingPunct="1"/>
            <a:endParaRPr lang="en-US" altLang="zh-CN" sz="2000" smtClean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pSp>
        <p:nvGrpSpPr>
          <p:cNvPr id="56324" name="Group 52"/>
          <p:cNvGrpSpPr>
            <a:grpSpLocks/>
          </p:cNvGrpSpPr>
          <p:nvPr/>
        </p:nvGrpSpPr>
        <p:grpSpPr bwMode="auto">
          <a:xfrm>
            <a:off x="900113" y="2808288"/>
            <a:ext cx="8077200" cy="3500437"/>
            <a:chOff x="192" y="1392"/>
            <a:chExt cx="5088" cy="2205"/>
          </a:xfrm>
        </p:grpSpPr>
        <p:sp>
          <p:nvSpPr>
            <p:cNvPr id="56325" name="Rectangle 53"/>
            <p:cNvSpPr>
              <a:spLocks noChangeArrowheads="1"/>
            </p:cNvSpPr>
            <p:nvPr/>
          </p:nvSpPr>
          <p:spPr bwMode="auto">
            <a:xfrm>
              <a:off x="192" y="2208"/>
              <a:ext cx="322" cy="6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开始</a:t>
              </a:r>
            </a:p>
          </p:txBody>
        </p:sp>
        <p:sp>
          <p:nvSpPr>
            <p:cNvPr id="56326" name="Rectangle 54"/>
            <p:cNvSpPr>
              <a:spLocks noChangeArrowheads="1"/>
            </p:cNvSpPr>
            <p:nvPr/>
          </p:nvSpPr>
          <p:spPr bwMode="auto">
            <a:xfrm>
              <a:off x="654" y="2921"/>
              <a:ext cx="498" cy="6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需求获取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27" name="Rectangle 55"/>
            <p:cNvSpPr>
              <a:spLocks noChangeArrowheads="1"/>
            </p:cNvSpPr>
            <p:nvPr/>
          </p:nvSpPr>
          <p:spPr bwMode="auto">
            <a:xfrm>
              <a:off x="661" y="1467"/>
              <a:ext cx="497" cy="6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项目规划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28" name="Rectangle 56"/>
            <p:cNvSpPr>
              <a:spLocks noChangeArrowheads="1"/>
            </p:cNvSpPr>
            <p:nvPr/>
          </p:nvSpPr>
          <p:spPr bwMode="auto">
            <a:xfrm>
              <a:off x="1296" y="2923"/>
              <a:ext cx="497" cy="6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需求确认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29" name="Rectangle 57"/>
            <p:cNvSpPr>
              <a:spLocks noChangeArrowheads="1"/>
            </p:cNvSpPr>
            <p:nvPr/>
          </p:nvSpPr>
          <p:spPr bwMode="auto">
            <a:xfrm>
              <a:off x="1912" y="2152"/>
              <a:ext cx="498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项目计划评审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0" name="Rectangle 58"/>
            <p:cNvSpPr>
              <a:spLocks noChangeArrowheads="1"/>
            </p:cNvSpPr>
            <p:nvPr/>
          </p:nvSpPr>
          <p:spPr bwMode="auto">
            <a:xfrm>
              <a:off x="2517" y="1392"/>
              <a:ext cx="498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总体设计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1" name="Rectangle 59"/>
            <p:cNvSpPr>
              <a:spLocks noChangeArrowheads="1"/>
            </p:cNvSpPr>
            <p:nvPr/>
          </p:nvSpPr>
          <p:spPr bwMode="auto">
            <a:xfrm>
              <a:off x="2524" y="2950"/>
              <a:ext cx="497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详细设计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en-US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2" name="Rectangle 60"/>
            <p:cNvSpPr>
              <a:spLocks noChangeArrowheads="1"/>
            </p:cNvSpPr>
            <p:nvPr/>
          </p:nvSpPr>
          <p:spPr bwMode="auto">
            <a:xfrm>
              <a:off x="4362" y="2143"/>
              <a:ext cx="498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系统测试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3" name="Rectangle 61"/>
            <p:cNvSpPr>
              <a:spLocks noChangeArrowheads="1"/>
            </p:cNvSpPr>
            <p:nvPr/>
          </p:nvSpPr>
          <p:spPr bwMode="auto">
            <a:xfrm>
              <a:off x="3746" y="2141"/>
              <a:ext cx="498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集成测试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en-US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4" name="Rectangle 62"/>
            <p:cNvSpPr>
              <a:spLocks noChangeArrowheads="1"/>
            </p:cNvSpPr>
            <p:nvPr/>
          </p:nvSpPr>
          <p:spPr bwMode="auto">
            <a:xfrm>
              <a:off x="3121" y="2145"/>
              <a:ext cx="498" cy="64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编码</a:t>
              </a: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9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en-US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0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6335" name="Rectangle 63"/>
            <p:cNvSpPr>
              <a:spLocks noChangeArrowheads="1"/>
            </p:cNvSpPr>
            <p:nvPr/>
          </p:nvSpPr>
          <p:spPr bwMode="auto">
            <a:xfrm>
              <a:off x="4977" y="2141"/>
              <a:ext cx="303" cy="64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结束</a:t>
              </a:r>
            </a:p>
          </p:txBody>
        </p:sp>
        <p:cxnSp>
          <p:nvCxnSpPr>
            <p:cNvPr id="56336" name="AutoShape 64"/>
            <p:cNvCxnSpPr>
              <a:cxnSpLocks noChangeShapeType="1"/>
              <a:stCxn id="56325" idx="3"/>
              <a:endCxn id="56327" idx="1"/>
            </p:cNvCxnSpPr>
            <p:nvPr/>
          </p:nvCxnSpPr>
          <p:spPr bwMode="auto">
            <a:xfrm flipV="1">
              <a:off x="514" y="1791"/>
              <a:ext cx="147" cy="741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7" name="AutoShape 65"/>
            <p:cNvCxnSpPr>
              <a:cxnSpLocks noChangeShapeType="1"/>
              <a:stCxn id="56327" idx="3"/>
              <a:endCxn id="56329" idx="1"/>
            </p:cNvCxnSpPr>
            <p:nvPr/>
          </p:nvCxnSpPr>
          <p:spPr bwMode="auto">
            <a:xfrm>
              <a:off x="1158" y="1791"/>
              <a:ext cx="754" cy="685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8" name="AutoShape 66"/>
            <p:cNvCxnSpPr>
              <a:cxnSpLocks noChangeShapeType="1"/>
              <a:stCxn id="56325" idx="3"/>
              <a:endCxn id="56326" idx="1"/>
            </p:cNvCxnSpPr>
            <p:nvPr/>
          </p:nvCxnSpPr>
          <p:spPr bwMode="auto">
            <a:xfrm>
              <a:off x="514" y="2532"/>
              <a:ext cx="140" cy="713"/>
            </a:xfrm>
            <a:prstGeom prst="bentConnector3">
              <a:avLst>
                <a:gd name="adj1" fmla="val 497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9" name="AutoShape 67"/>
            <p:cNvCxnSpPr>
              <a:cxnSpLocks noChangeShapeType="1"/>
              <a:stCxn id="56326" idx="3"/>
              <a:endCxn id="56328" idx="1"/>
            </p:cNvCxnSpPr>
            <p:nvPr/>
          </p:nvCxnSpPr>
          <p:spPr bwMode="auto">
            <a:xfrm>
              <a:off x="1152" y="3245"/>
              <a:ext cx="144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0" name="AutoShape 68"/>
            <p:cNvCxnSpPr>
              <a:cxnSpLocks noChangeShapeType="1"/>
              <a:stCxn id="56328" idx="3"/>
              <a:endCxn id="56329" idx="1"/>
            </p:cNvCxnSpPr>
            <p:nvPr/>
          </p:nvCxnSpPr>
          <p:spPr bwMode="auto">
            <a:xfrm flipV="1">
              <a:off x="1793" y="2476"/>
              <a:ext cx="119" cy="771"/>
            </a:xfrm>
            <a:prstGeom prst="bentConnector3">
              <a:avLst>
                <a:gd name="adj1" fmla="val 49727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1" name="AutoShape 69"/>
            <p:cNvCxnSpPr>
              <a:cxnSpLocks noChangeShapeType="1"/>
              <a:stCxn id="56329" idx="3"/>
              <a:endCxn id="56330" idx="1"/>
            </p:cNvCxnSpPr>
            <p:nvPr/>
          </p:nvCxnSpPr>
          <p:spPr bwMode="auto">
            <a:xfrm flipV="1">
              <a:off x="2410" y="1716"/>
              <a:ext cx="107" cy="760"/>
            </a:xfrm>
            <a:prstGeom prst="bentConnector3">
              <a:avLst>
                <a:gd name="adj1" fmla="val 4969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2" name="AutoShape 70"/>
            <p:cNvCxnSpPr>
              <a:cxnSpLocks noChangeShapeType="1"/>
              <a:stCxn id="56329" idx="3"/>
              <a:endCxn id="56331" idx="1"/>
            </p:cNvCxnSpPr>
            <p:nvPr/>
          </p:nvCxnSpPr>
          <p:spPr bwMode="auto">
            <a:xfrm>
              <a:off x="2410" y="2476"/>
              <a:ext cx="114" cy="798"/>
            </a:xfrm>
            <a:prstGeom prst="bentConnector3">
              <a:avLst>
                <a:gd name="adj1" fmla="val 49713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3" name="AutoShape 71"/>
            <p:cNvCxnSpPr>
              <a:cxnSpLocks noChangeShapeType="1"/>
              <a:stCxn id="56330" idx="3"/>
              <a:endCxn id="56334" idx="1"/>
            </p:cNvCxnSpPr>
            <p:nvPr/>
          </p:nvCxnSpPr>
          <p:spPr bwMode="auto">
            <a:xfrm>
              <a:off x="3015" y="1716"/>
              <a:ext cx="106" cy="75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4" name="AutoShape 72"/>
            <p:cNvCxnSpPr>
              <a:cxnSpLocks noChangeShapeType="1"/>
              <a:stCxn id="56331" idx="3"/>
              <a:endCxn id="56334" idx="1"/>
            </p:cNvCxnSpPr>
            <p:nvPr/>
          </p:nvCxnSpPr>
          <p:spPr bwMode="auto">
            <a:xfrm flipV="1">
              <a:off x="3021" y="2468"/>
              <a:ext cx="100" cy="806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5" name="AutoShape 73"/>
            <p:cNvCxnSpPr>
              <a:cxnSpLocks noChangeShapeType="1"/>
              <a:stCxn id="56334" idx="3"/>
              <a:endCxn id="56333" idx="1"/>
            </p:cNvCxnSpPr>
            <p:nvPr/>
          </p:nvCxnSpPr>
          <p:spPr bwMode="auto">
            <a:xfrm flipV="1">
              <a:off x="3619" y="2465"/>
              <a:ext cx="127" cy="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6" name="AutoShape 74"/>
            <p:cNvCxnSpPr>
              <a:cxnSpLocks noChangeShapeType="1"/>
              <a:stCxn id="56333" idx="3"/>
              <a:endCxn id="56332" idx="1"/>
            </p:cNvCxnSpPr>
            <p:nvPr/>
          </p:nvCxnSpPr>
          <p:spPr bwMode="auto">
            <a:xfrm>
              <a:off x="4244" y="2465"/>
              <a:ext cx="118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47" name="AutoShape 75"/>
            <p:cNvCxnSpPr>
              <a:cxnSpLocks noChangeShapeType="1"/>
              <a:stCxn id="56332" idx="3"/>
              <a:endCxn id="56335" idx="1"/>
            </p:cNvCxnSpPr>
            <p:nvPr/>
          </p:nvCxnSpPr>
          <p:spPr bwMode="auto">
            <a:xfrm flipV="1">
              <a:off x="4860" y="2465"/>
              <a:ext cx="117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7"/>
    </mc:Choice>
    <mc:Fallback>
      <p:transition spd="slow" advTm="3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060575"/>
            <a:ext cx="7848600" cy="47974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ADM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（ </a:t>
            </a: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Arrow diagram  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zh-CN" sz="2000" smtClean="0">
                <a:ea typeface="黑体" panose="02010609060101010101" pitchFamily="49" charset="-122"/>
              </a:rPr>
              <a:t>ADM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也称为</a:t>
            </a:r>
            <a:r>
              <a:rPr lang="en-US" altLang="zh-CN" sz="2000" smtClean="0">
                <a:ea typeface="黑体" panose="02010609060101010101" pitchFamily="49" charset="-122"/>
              </a:rPr>
              <a:t>AOA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activity-on-arrow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或者双代号项目网络图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smtClean="0">
                <a:ea typeface="黑体" panose="02010609060101010101" pitchFamily="49" charset="-122"/>
              </a:rPr>
              <a:t>ADM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网络图中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箭线表示活动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工序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\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工作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节点</a:t>
            </a:r>
            <a:r>
              <a:rPr lang="en-US" altLang="zh-CN" sz="2000" smtClean="0">
                <a:ea typeface="黑体" panose="02010609060101010101" pitchFamily="49" charset="-122"/>
              </a:rPr>
              <a:t>Node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（圆圈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000" smtClean="0">
                <a:ea typeface="黑体" panose="02010609060101010101" pitchFamily="49" charset="-122"/>
              </a:rPr>
              <a:t>circle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）表示前一道工序的结束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同时也表示后一道工序的开始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只适合表示结束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开始的逻辑关系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可以有时标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zh-CN" sz="2000" smtClean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6"/>
    </mc:Choice>
    <mc:Fallback>
      <p:transition spd="slow" advTm="24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060575"/>
            <a:ext cx="8424863" cy="4797425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ADM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图例</a:t>
            </a:r>
          </a:p>
        </p:txBody>
      </p:sp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539750" y="2565400"/>
            <a:ext cx="8353425" cy="4048125"/>
            <a:chOff x="0" y="1200"/>
            <a:chExt cx="5760" cy="2550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1852" y="1677"/>
              <a:ext cx="732" cy="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总体设计</a:t>
              </a:r>
            </a:p>
          </p:txBody>
        </p:sp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1001" y="2782"/>
              <a:ext cx="796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需求确认</a:t>
              </a:r>
            </a:p>
          </p:txBody>
        </p:sp>
        <p:sp>
          <p:nvSpPr>
            <p:cNvPr id="58375" name="Text Box 7"/>
            <p:cNvSpPr txBox="1">
              <a:spLocks noChangeArrowheads="1"/>
            </p:cNvSpPr>
            <p:nvPr/>
          </p:nvSpPr>
          <p:spPr bwMode="auto">
            <a:xfrm>
              <a:off x="0" y="2755"/>
              <a:ext cx="646" cy="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需求获取</a:t>
              </a:r>
            </a:p>
          </p:txBody>
        </p:sp>
        <p:sp>
          <p:nvSpPr>
            <p:cNvPr id="58376" name="Text Box 8"/>
            <p:cNvSpPr txBox="1">
              <a:spLocks noChangeArrowheads="1"/>
            </p:cNvSpPr>
            <p:nvPr/>
          </p:nvSpPr>
          <p:spPr bwMode="auto">
            <a:xfrm>
              <a:off x="4909" y="1484"/>
              <a:ext cx="528" cy="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系统测试</a:t>
              </a:r>
            </a:p>
          </p:txBody>
        </p:sp>
        <p:sp>
          <p:nvSpPr>
            <p:cNvPr id="58377" name="Text Box 9"/>
            <p:cNvSpPr txBox="1">
              <a:spLocks noChangeArrowheads="1"/>
            </p:cNvSpPr>
            <p:nvPr/>
          </p:nvSpPr>
          <p:spPr bwMode="auto">
            <a:xfrm>
              <a:off x="4135" y="1484"/>
              <a:ext cx="528" cy="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集成测试</a:t>
              </a:r>
            </a:p>
          </p:txBody>
        </p:sp>
        <p:sp>
          <p:nvSpPr>
            <p:cNvPr id="58378" name="Text Box 10"/>
            <p:cNvSpPr txBox="1">
              <a:spLocks noChangeArrowheads="1"/>
            </p:cNvSpPr>
            <p:nvPr/>
          </p:nvSpPr>
          <p:spPr bwMode="auto">
            <a:xfrm>
              <a:off x="3341" y="1882"/>
              <a:ext cx="535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编码</a:t>
              </a:r>
            </a:p>
          </p:txBody>
        </p:sp>
        <p:sp>
          <p:nvSpPr>
            <p:cNvPr id="58379" name="Text Box 11"/>
            <p:cNvSpPr txBox="1">
              <a:spLocks noChangeArrowheads="1"/>
            </p:cNvSpPr>
            <p:nvPr/>
          </p:nvSpPr>
          <p:spPr bwMode="auto">
            <a:xfrm>
              <a:off x="2324" y="2564"/>
              <a:ext cx="648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详细设计</a:t>
              </a:r>
            </a:p>
          </p:txBody>
        </p:sp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1453" y="2509"/>
              <a:ext cx="744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计划评审</a:t>
              </a:r>
            </a:p>
          </p:txBody>
        </p:sp>
        <p:sp>
          <p:nvSpPr>
            <p:cNvPr id="58381" name="Text Box 13"/>
            <p:cNvSpPr txBox="1">
              <a:spLocks noChangeArrowheads="1"/>
            </p:cNvSpPr>
            <p:nvPr/>
          </p:nvSpPr>
          <p:spPr bwMode="auto">
            <a:xfrm>
              <a:off x="645" y="1909"/>
              <a:ext cx="722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项目规划</a:t>
              </a:r>
            </a:p>
          </p:txBody>
        </p:sp>
        <p:sp>
          <p:nvSpPr>
            <p:cNvPr id="58382" name="Oval 14"/>
            <p:cNvSpPr>
              <a:spLocks noChangeArrowheads="1"/>
            </p:cNvSpPr>
            <p:nvPr/>
          </p:nvSpPr>
          <p:spPr bwMode="auto">
            <a:xfrm>
              <a:off x="280" y="2100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58383" name="Oval 15"/>
            <p:cNvSpPr>
              <a:spLocks noChangeArrowheads="1"/>
            </p:cNvSpPr>
            <p:nvPr/>
          </p:nvSpPr>
          <p:spPr bwMode="auto">
            <a:xfrm>
              <a:off x="636" y="3164"/>
              <a:ext cx="495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58384" name="Oval 16"/>
            <p:cNvSpPr>
              <a:spLocks noChangeArrowheads="1"/>
            </p:cNvSpPr>
            <p:nvPr/>
          </p:nvSpPr>
          <p:spPr bwMode="auto">
            <a:xfrm>
              <a:off x="1173" y="2103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</a:p>
          </p:txBody>
        </p:sp>
        <p:sp>
          <p:nvSpPr>
            <p:cNvPr id="58385" name="Oval 17"/>
            <p:cNvSpPr>
              <a:spLocks noChangeArrowheads="1"/>
            </p:cNvSpPr>
            <p:nvPr/>
          </p:nvSpPr>
          <p:spPr bwMode="auto">
            <a:xfrm>
              <a:off x="2467" y="1200"/>
              <a:ext cx="473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</a:p>
          </p:txBody>
        </p:sp>
        <p:sp>
          <p:nvSpPr>
            <p:cNvPr id="58386" name="Oval 18"/>
            <p:cNvSpPr>
              <a:spLocks noChangeArrowheads="1"/>
            </p:cNvSpPr>
            <p:nvPr/>
          </p:nvSpPr>
          <p:spPr bwMode="auto">
            <a:xfrm>
              <a:off x="5286" y="2073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9</a:t>
              </a:r>
            </a:p>
          </p:txBody>
        </p:sp>
        <p:sp>
          <p:nvSpPr>
            <p:cNvPr id="58387" name="Oval 19"/>
            <p:cNvSpPr>
              <a:spLocks noChangeArrowheads="1"/>
            </p:cNvSpPr>
            <p:nvPr/>
          </p:nvSpPr>
          <p:spPr bwMode="auto">
            <a:xfrm>
              <a:off x="4555" y="2073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</a:p>
          </p:txBody>
        </p:sp>
        <p:sp>
          <p:nvSpPr>
            <p:cNvPr id="58388" name="Oval 20"/>
            <p:cNvSpPr>
              <a:spLocks noChangeArrowheads="1"/>
            </p:cNvSpPr>
            <p:nvPr/>
          </p:nvSpPr>
          <p:spPr bwMode="auto">
            <a:xfrm>
              <a:off x="3769" y="2100"/>
              <a:ext cx="473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</a:p>
          </p:txBody>
        </p:sp>
        <p:sp>
          <p:nvSpPr>
            <p:cNvPr id="58389" name="Oval 21"/>
            <p:cNvSpPr>
              <a:spLocks noChangeArrowheads="1"/>
            </p:cNvSpPr>
            <p:nvPr/>
          </p:nvSpPr>
          <p:spPr bwMode="auto">
            <a:xfrm>
              <a:off x="2917" y="2073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</a:p>
          </p:txBody>
        </p:sp>
        <p:sp>
          <p:nvSpPr>
            <p:cNvPr id="58390" name="Oval 22"/>
            <p:cNvSpPr>
              <a:spLocks noChangeArrowheads="1"/>
            </p:cNvSpPr>
            <p:nvPr/>
          </p:nvSpPr>
          <p:spPr bwMode="auto">
            <a:xfrm>
              <a:off x="2036" y="2100"/>
              <a:ext cx="474" cy="586"/>
            </a:xfrm>
            <a:prstGeom prst="ellipse">
              <a:avLst/>
            </a:prstGeom>
            <a:solidFill>
              <a:srgbClr val="CA5B0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2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391" name="Line 23"/>
            <p:cNvSpPr>
              <a:spLocks noChangeShapeType="1"/>
            </p:cNvSpPr>
            <p:nvPr/>
          </p:nvSpPr>
          <p:spPr bwMode="auto">
            <a:xfrm>
              <a:off x="754" y="2386"/>
              <a:ext cx="41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2" name="Line 24"/>
            <p:cNvSpPr>
              <a:spLocks noChangeShapeType="1"/>
            </p:cNvSpPr>
            <p:nvPr/>
          </p:nvSpPr>
          <p:spPr bwMode="auto">
            <a:xfrm>
              <a:off x="1647" y="2386"/>
              <a:ext cx="3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3" name="Line 25"/>
            <p:cNvSpPr>
              <a:spLocks noChangeShapeType="1"/>
            </p:cNvSpPr>
            <p:nvPr/>
          </p:nvSpPr>
          <p:spPr bwMode="auto">
            <a:xfrm>
              <a:off x="2508" y="2400"/>
              <a:ext cx="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4" name="Line 26"/>
            <p:cNvSpPr>
              <a:spLocks noChangeShapeType="1"/>
            </p:cNvSpPr>
            <p:nvPr/>
          </p:nvSpPr>
          <p:spPr bwMode="auto">
            <a:xfrm>
              <a:off x="3403" y="2386"/>
              <a:ext cx="3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5" name="Line 27"/>
            <p:cNvSpPr>
              <a:spLocks noChangeShapeType="1"/>
            </p:cNvSpPr>
            <p:nvPr/>
          </p:nvSpPr>
          <p:spPr bwMode="auto">
            <a:xfrm>
              <a:off x="4242" y="2400"/>
              <a:ext cx="3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6" name="Line 28"/>
            <p:cNvSpPr>
              <a:spLocks noChangeShapeType="1"/>
            </p:cNvSpPr>
            <p:nvPr/>
          </p:nvSpPr>
          <p:spPr bwMode="auto">
            <a:xfrm>
              <a:off x="5028" y="2359"/>
              <a:ext cx="2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7" name="Line 29"/>
            <p:cNvSpPr>
              <a:spLocks noChangeShapeType="1"/>
            </p:cNvSpPr>
            <p:nvPr/>
          </p:nvSpPr>
          <p:spPr bwMode="auto">
            <a:xfrm>
              <a:off x="548" y="2686"/>
              <a:ext cx="184" cy="5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8" name="Line 30"/>
            <p:cNvSpPr>
              <a:spLocks noChangeShapeType="1"/>
            </p:cNvSpPr>
            <p:nvPr/>
          </p:nvSpPr>
          <p:spPr bwMode="auto">
            <a:xfrm flipV="1">
              <a:off x="1012" y="2700"/>
              <a:ext cx="333" cy="5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9" name="Line 31"/>
            <p:cNvSpPr>
              <a:spLocks noChangeShapeType="1"/>
            </p:cNvSpPr>
            <p:nvPr/>
          </p:nvSpPr>
          <p:spPr bwMode="auto">
            <a:xfrm flipV="1">
              <a:off x="2379" y="1773"/>
              <a:ext cx="194" cy="3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0" name="Line 32"/>
            <p:cNvSpPr>
              <a:spLocks noChangeShapeType="1"/>
            </p:cNvSpPr>
            <p:nvPr/>
          </p:nvSpPr>
          <p:spPr bwMode="auto">
            <a:xfrm>
              <a:off x="2843" y="1732"/>
              <a:ext cx="225" cy="3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6"/>
    </mc:Choice>
    <mc:Fallback>
      <p:transition spd="slow" advTm="2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205038"/>
            <a:ext cx="8137525" cy="46529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CDM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condition diagram 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1800" smtClean="0">
                <a:solidFill>
                  <a:schemeClr val="accent2"/>
                </a:solidFill>
                <a:ea typeface="黑体" panose="02010609060101010101" pitchFamily="49" charset="-122"/>
              </a:rPr>
              <a:t>CDM</a:t>
            </a:r>
            <a:r>
              <a:rPr lang="zh-CN" altLang="en-US" sz="1800" smtClean="0">
                <a:solidFill>
                  <a:schemeClr val="accent2"/>
                </a:solidFill>
                <a:ea typeface="黑体" panose="02010609060101010101" pitchFamily="49" charset="-122"/>
              </a:rPr>
              <a:t>网络图也称为条件箭头图法网络图</a:t>
            </a:r>
            <a:endParaRPr lang="zh-CN" altLang="en-US" sz="180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1800" smtClean="0">
                <a:ea typeface="黑体" panose="02010609060101010101" pitchFamily="49" charset="-122"/>
              </a:rPr>
              <a:t>CDM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允许活动序列相互循环与反馈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从而在绘制网络图的过程中会形成许多条件分支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而在</a:t>
            </a:r>
            <a:r>
              <a:rPr lang="en-US" altLang="zh-CN" sz="1800" smtClean="0">
                <a:ea typeface="黑体" panose="02010609060101010101" pitchFamily="49" charset="-122"/>
              </a:rPr>
              <a:t>PDM</a:t>
            </a:r>
            <a:r>
              <a:rPr lang="zh-CN" altLang="en-US" sz="1800" smtClean="0">
                <a:ea typeface="黑体" panose="02010609060101010101" pitchFamily="49" charset="-122"/>
              </a:rPr>
              <a:t>、</a:t>
            </a:r>
            <a:r>
              <a:rPr lang="en-US" altLang="zh-CN" sz="1800" smtClean="0">
                <a:ea typeface="黑体" panose="02010609060101010101" pitchFamily="49" charset="-122"/>
              </a:rPr>
              <a:t>ADM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中是绝对不允许的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9"/>
    </mc:Choice>
    <mc:Fallback>
      <p:transition spd="slow" advTm="3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133600"/>
            <a:ext cx="8137525" cy="4724400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甘特图</a:t>
            </a:r>
          </a:p>
          <a:p>
            <a:pPr lvl="1" eaLnBrk="1" hangingPunct="1">
              <a:lnSpc>
                <a:spcPct val="150000"/>
              </a:lnSpc>
              <a:spcBef>
                <a:spcPct val="7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显示基本的任务信息</a:t>
            </a:r>
          </a:p>
          <a:p>
            <a:pPr lvl="1" eaLnBrk="1" hangingPunct="1">
              <a:lnSpc>
                <a:spcPct val="150000"/>
              </a:lnSpc>
              <a:spcBef>
                <a:spcPct val="7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可以查看任务的工期、开始时间和结束时间以及资源的信息</a:t>
            </a:r>
          </a:p>
          <a:p>
            <a:pPr lvl="1" eaLnBrk="1" hangingPunct="1">
              <a:lnSpc>
                <a:spcPct val="150000"/>
              </a:lnSpc>
              <a:spcBef>
                <a:spcPct val="7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只有时标，没有活动的逻辑关系</a:t>
            </a:r>
          </a:p>
          <a:p>
            <a:pPr lvl="1" eaLnBrk="1" hangingPunct="1">
              <a:lnSpc>
                <a:spcPct val="150000"/>
              </a:lnSpc>
              <a:spcBef>
                <a:spcPct val="7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有两种表示方法（棒状、三角形）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endParaRPr lang="en-US" altLang="zh-CN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9"/>
    </mc:Choice>
    <mc:Fallback>
      <p:transition spd="slow" advTm="20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844675"/>
            <a:ext cx="8424863" cy="5013325"/>
          </a:xfrm>
        </p:spPr>
        <p:txBody>
          <a:bodyPr/>
          <a:lstStyle/>
          <a:p>
            <a:pPr eaLnBrk="1" hangingPunct="1"/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甘特图</a:t>
            </a:r>
            <a:r>
              <a:rPr lang="en-US" altLang="zh-CN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t="19711" b="5063"/>
          <a:stretch>
            <a:fillRect/>
          </a:stretch>
        </p:blipFill>
        <p:spPr bwMode="auto">
          <a:xfrm>
            <a:off x="971550" y="2276475"/>
            <a:ext cx="8083550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"/>
    </mc:Choice>
    <mc:Fallback>
      <p:transition spd="slow" advTm="1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916113"/>
            <a:ext cx="8424863" cy="4941887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里程碑图</a:t>
            </a:r>
          </a:p>
          <a:p>
            <a:pPr eaLnBrk="1" hangingPunct="1"/>
            <a:r>
              <a:rPr lang="zh-CN" altLang="en-US" sz="200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里程碑显示项目进展中的重大工作完成</a:t>
            </a:r>
          </a:p>
          <a:p>
            <a:pPr eaLnBrk="1" hangingPunct="1"/>
            <a:r>
              <a:rPr lang="zh-CN" altLang="en-US" sz="200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里程碑不同于活动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活动是需要消耗资源的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里程碑仅仅表示事件的标记</a:t>
            </a:r>
          </a:p>
          <a:p>
            <a:pPr eaLnBrk="1" hangingPunct="1"/>
            <a:endParaRPr lang="en-US" altLang="zh-CN" sz="24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2124075" y="2205038"/>
            <a:ext cx="6624638" cy="4464050"/>
            <a:chOff x="0" y="973"/>
            <a:chExt cx="6130" cy="2961"/>
          </a:xfrm>
        </p:grpSpPr>
        <p:sp>
          <p:nvSpPr>
            <p:cNvPr id="62470" name="Line 5"/>
            <p:cNvSpPr>
              <a:spLocks noChangeShapeType="1"/>
            </p:cNvSpPr>
            <p:nvPr/>
          </p:nvSpPr>
          <p:spPr bwMode="auto">
            <a:xfrm flipV="1">
              <a:off x="76" y="973"/>
              <a:ext cx="6054" cy="2961"/>
            </a:xfrm>
            <a:prstGeom prst="line">
              <a:avLst/>
            </a:prstGeom>
            <a:noFill/>
            <a:ln w="76200">
              <a:solidFill>
                <a:srgbClr val="400097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1" name="Rectangle 6"/>
            <p:cNvSpPr>
              <a:spLocks noChangeArrowheads="1"/>
            </p:cNvSpPr>
            <p:nvPr/>
          </p:nvSpPr>
          <p:spPr bwMode="auto">
            <a:xfrm>
              <a:off x="755" y="3522"/>
              <a:ext cx="136" cy="131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72" name="Rectangle 7"/>
            <p:cNvSpPr>
              <a:spLocks noChangeArrowheads="1"/>
            </p:cNvSpPr>
            <p:nvPr/>
          </p:nvSpPr>
          <p:spPr bwMode="auto">
            <a:xfrm>
              <a:off x="743" y="3620"/>
              <a:ext cx="135" cy="20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38B0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73" name="Freeform 8"/>
            <p:cNvSpPr>
              <a:spLocks noChangeArrowheads="1"/>
            </p:cNvSpPr>
            <p:nvPr/>
          </p:nvSpPr>
          <p:spPr bwMode="auto">
            <a:xfrm>
              <a:off x="743" y="3507"/>
              <a:ext cx="135" cy="133"/>
            </a:xfrm>
            <a:custGeom>
              <a:avLst/>
              <a:gdLst>
                <a:gd name="T0" fmla="*/ 135 w 135"/>
                <a:gd name="T1" fmla="*/ 0 h 133"/>
                <a:gd name="T2" fmla="*/ 0 w 135"/>
                <a:gd name="T3" fmla="*/ 0 h 133"/>
                <a:gd name="T4" fmla="*/ 0 w 135"/>
                <a:gd name="T5" fmla="*/ 133 h 1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" h="133">
                  <a:moveTo>
                    <a:pt x="135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EFEF"/>
            </a:solidFill>
            <a:ln w="25400">
              <a:solidFill>
                <a:srgbClr val="40009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760" y="3524"/>
              <a:ext cx="101" cy="99"/>
            </a:xfrm>
            <a:prstGeom prst="rect">
              <a:avLst/>
            </a:prstGeom>
            <a:solidFill>
              <a:srgbClr val="38B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38B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75" name="Freeform 10"/>
            <p:cNvSpPr>
              <a:spLocks noChangeArrowheads="1"/>
            </p:cNvSpPr>
            <p:nvPr/>
          </p:nvSpPr>
          <p:spPr bwMode="auto">
            <a:xfrm>
              <a:off x="744" y="3507"/>
              <a:ext cx="15" cy="131"/>
            </a:xfrm>
            <a:custGeom>
              <a:avLst/>
              <a:gdLst>
                <a:gd name="T0" fmla="*/ 15 w 15"/>
                <a:gd name="T1" fmla="*/ 115 h 131"/>
                <a:gd name="T2" fmla="*/ 15 w 15"/>
                <a:gd name="T3" fmla="*/ 15 h 131"/>
                <a:gd name="T4" fmla="*/ 0 w 15"/>
                <a:gd name="T5" fmla="*/ 0 h 131"/>
                <a:gd name="T6" fmla="*/ 0 w 15"/>
                <a:gd name="T7" fmla="*/ 131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31">
                  <a:moveTo>
                    <a:pt x="15" y="115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5" y="115"/>
                  </a:lnTo>
                  <a:close/>
                </a:path>
              </a:pathLst>
            </a:custGeom>
            <a:gradFill rotWithShape="0">
              <a:gsLst>
                <a:gs pos="0">
                  <a:srgbClr val="00EFEF"/>
                </a:gs>
                <a:gs pos="50000">
                  <a:srgbClr val="FFFFFF"/>
                </a:gs>
                <a:gs pos="100000">
                  <a:srgbClr val="00EFEF"/>
                </a:gs>
              </a:gsLst>
              <a:lin ang="162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EFE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6" name="Freeform 11"/>
            <p:cNvSpPr>
              <a:spLocks/>
            </p:cNvSpPr>
            <p:nvPr/>
          </p:nvSpPr>
          <p:spPr bwMode="auto">
            <a:xfrm>
              <a:off x="760" y="3523"/>
              <a:ext cx="100" cy="99"/>
            </a:xfrm>
            <a:custGeom>
              <a:avLst/>
              <a:gdLst>
                <a:gd name="T0" fmla="*/ 0 w 100"/>
                <a:gd name="T1" fmla="*/ 99 h 99"/>
                <a:gd name="T2" fmla="*/ 0 w 100"/>
                <a:gd name="T3" fmla="*/ 0 h 99"/>
                <a:gd name="T4" fmla="*/ 100 w 100"/>
                <a:gd name="T5" fmla="*/ 0 h 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" h="99">
                  <a:moveTo>
                    <a:pt x="0" y="99"/>
                  </a:moveTo>
                  <a:lnTo>
                    <a:pt x="0" y="0"/>
                  </a:lnTo>
                  <a:lnTo>
                    <a:pt x="100" y="0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7" name="Freeform 12"/>
            <p:cNvSpPr>
              <a:spLocks noChangeArrowheads="1"/>
            </p:cNvSpPr>
            <p:nvPr/>
          </p:nvSpPr>
          <p:spPr bwMode="auto">
            <a:xfrm>
              <a:off x="742" y="3636"/>
              <a:ext cx="136" cy="5"/>
            </a:xfrm>
            <a:custGeom>
              <a:avLst/>
              <a:gdLst>
                <a:gd name="T0" fmla="*/ 136 w 136"/>
                <a:gd name="T1" fmla="*/ 5 h 5"/>
                <a:gd name="T2" fmla="*/ 135 w 136"/>
                <a:gd name="T3" fmla="*/ 1 h 5"/>
                <a:gd name="T4" fmla="*/ 5 w 136"/>
                <a:gd name="T5" fmla="*/ 0 h 5"/>
                <a:gd name="T6" fmla="*/ 0 w 136"/>
                <a:gd name="T7" fmla="*/ 5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5">
                  <a:moveTo>
                    <a:pt x="136" y="5"/>
                  </a:moveTo>
                  <a:lnTo>
                    <a:pt x="135" y="1"/>
                  </a:lnTo>
                  <a:lnTo>
                    <a:pt x="5" y="0"/>
                  </a:lnTo>
                  <a:lnTo>
                    <a:pt x="0" y="5"/>
                  </a:lnTo>
                  <a:lnTo>
                    <a:pt x="136" y="5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8" name="Freeform 13"/>
            <p:cNvSpPr>
              <a:spLocks noChangeArrowheads="1"/>
            </p:cNvSpPr>
            <p:nvPr/>
          </p:nvSpPr>
          <p:spPr bwMode="auto">
            <a:xfrm>
              <a:off x="860" y="3506"/>
              <a:ext cx="18" cy="134"/>
            </a:xfrm>
            <a:custGeom>
              <a:avLst/>
              <a:gdLst>
                <a:gd name="T0" fmla="*/ 0 w 18"/>
                <a:gd name="T1" fmla="*/ 117 h 134"/>
                <a:gd name="T2" fmla="*/ 0 w 18"/>
                <a:gd name="T3" fmla="*/ 18 h 134"/>
                <a:gd name="T4" fmla="*/ 18 w 18"/>
                <a:gd name="T5" fmla="*/ 0 h 134"/>
                <a:gd name="T6" fmla="*/ 18 w 18"/>
                <a:gd name="T7" fmla="*/ 134 h 1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34">
                  <a:moveTo>
                    <a:pt x="0" y="117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8" y="1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9" name="Line 14"/>
            <p:cNvSpPr>
              <a:spLocks noChangeShapeType="1"/>
            </p:cNvSpPr>
            <p:nvPr/>
          </p:nvSpPr>
          <p:spPr bwMode="auto">
            <a:xfrm>
              <a:off x="760" y="3622"/>
              <a:ext cx="100" cy="0"/>
            </a:xfrm>
            <a:prstGeom prst="line">
              <a:avLst/>
            </a:prstGeom>
            <a:noFill/>
            <a:ln w="25400">
              <a:solidFill>
                <a:srgbClr val="00EFE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80" name="Freeform 15"/>
            <p:cNvSpPr>
              <a:spLocks noChangeArrowheads="1"/>
            </p:cNvSpPr>
            <p:nvPr/>
          </p:nvSpPr>
          <p:spPr bwMode="auto">
            <a:xfrm>
              <a:off x="859" y="3522"/>
              <a:ext cx="1" cy="101"/>
            </a:xfrm>
            <a:custGeom>
              <a:avLst/>
              <a:gdLst>
                <a:gd name="T0" fmla="*/ 0 w 1"/>
                <a:gd name="T1" fmla="*/ 0 h 101"/>
                <a:gd name="T2" fmla="*/ 0 w 1"/>
                <a:gd name="T3" fmla="*/ 0 h 101"/>
                <a:gd name="T4" fmla="*/ 1 w 1"/>
                <a:gd name="T5" fmla="*/ 1 h 101"/>
                <a:gd name="T6" fmla="*/ 1 w 1"/>
                <a:gd name="T7" fmla="*/ 101 h 101"/>
                <a:gd name="T8" fmla="*/ 0 w 1"/>
                <a:gd name="T9" fmla="*/ 98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98"/>
                    <a:pt x="0" y="98"/>
                    <a:pt x="0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DC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81" name="Freeform 16"/>
            <p:cNvSpPr>
              <a:spLocks noChangeArrowheads="1"/>
            </p:cNvSpPr>
            <p:nvPr/>
          </p:nvSpPr>
          <p:spPr bwMode="auto">
            <a:xfrm>
              <a:off x="861" y="3508"/>
              <a:ext cx="16" cy="30"/>
            </a:xfrm>
            <a:custGeom>
              <a:avLst/>
              <a:gdLst>
                <a:gd name="T0" fmla="*/ 0 w 16"/>
                <a:gd name="T1" fmla="*/ 16 h 30"/>
                <a:gd name="T2" fmla="*/ 0 w 16"/>
                <a:gd name="T3" fmla="*/ 16 h 30"/>
                <a:gd name="T4" fmla="*/ 0 w 16"/>
                <a:gd name="T5" fmla="*/ 27 h 30"/>
                <a:gd name="T6" fmla="*/ 12 w 16"/>
                <a:gd name="T7" fmla="*/ 12 h 30"/>
                <a:gd name="T8" fmla="*/ 16 w 16"/>
                <a:gd name="T9" fmla="*/ 30 h 30"/>
                <a:gd name="T10" fmla="*/ 16 w 16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0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28"/>
                    <a:pt x="0" y="27"/>
                  </a:cubicBezTo>
                  <a:cubicBezTo>
                    <a:pt x="5" y="14"/>
                    <a:pt x="11" y="11"/>
                    <a:pt x="12" y="12"/>
                  </a:cubicBezTo>
                  <a:cubicBezTo>
                    <a:pt x="13" y="13"/>
                    <a:pt x="16" y="30"/>
                    <a:pt x="16" y="3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82" name="Freeform 17"/>
            <p:cNvSpPr>
              <a:spLocks noChangeArrowheads="1"/>
            </p:cNvSpPr>
            <p:nvPr/>
          </p:nvSpPr>
          <p:spPr bwMode="auto">
            <a:xfrm>
              <a:off x="861" y="3591"/>
              <a:ext cx="16" cy="45"/>
            </a:xfrm>
            <a:custGeom>
              <a:avLst/>
              <a:gdLst>
                <a:gd name="T0" fmla="*/ 16 w 16"/>
                <a:gd name="T1" fmla="*/ 45 h 45"/>
                <a:gd name="T2" fmla="*/ 16 w 16"/>
                <a:gd name="T3" fmla="*/ 45 h 45"/>
                <a:gd name="T4" fmla="*/ 16 w 16"/>
                <a:gd name="T5" fmla="*/ 0 h 45"/>
                <a:gd name="T6" fmla="*/ 11 w 16"/>
                <a:gd name="T7" fmla="*/ 33 h 45"/>
                <a:gd name="T8" fmla="*/ 5 w 16"/>
                <a:gd name="T9" fmla="*/ 29 h 45"/>
                <a:gd name="T10" fmla="*/ 1 w 16"/>
                <a:gd name="T11" fmla="*/ 21 h 45"/>
                <a:gd name="T12" fmla="*/ 0 w 16"/>
                <a:gd name="T13" fmla="*/ 31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45">
                  <a:moveTo>
                    <a:pt x="16" y="45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25"/>
                    <a:pt x="11" y="33"/>
                  </a:cubicBezTo>
                  <a:cubicBezTo>
                    <a:pt x="10" y="36"/>
                    <a:pt x="5" y="33"/>
                    <a:pt x="5" y="2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6" y="45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83" name="Text Box 18"/>
            <p:cNvSpPr txBox="1">
              <a:spLocks noChangeArrowheads="1"/>
            </p:cNvSpPr>
            <p:nvPr/>
          </p:nvSpPr>
          <p:spPr bwMode="auto">
            <a:xfrm>
              <a:off x="0" y="3320"/>
              <a:ext cx="1199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62484" name="Text Box 19"/>
            <p:cNvSpPr txBox="1">
              <a:spLocks noChangeArrowheads="1"/>
            </p:cNvSpPr>
            <p:nvPr/>
          </p:nvSpPr>
          <p:spPr bwMode="auto">
            <a:xfrm>
              <a:off x="912" y="2994"/>
              <a:ext cx="658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Design</a:t>
              </a:r>
            </a:p>
          </p:txBody>
        </p:sp>
        <p:sp>
          <p:nvSpPr>
            <p:cNvPr id="62485" name="Text Box 20"/>
            <p:cNvSpPr txBox="1">
              <a:spLocks noChangeArrowheads="1"/>
            </p:cNvSpPr>
            <p:nvPr/>
          </p:nvSpPr>
          <p:spPr bwMode="auto">
            <a:xfrm>
              <a:off x="718" y="3683"/>
              <a:ext cx="529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08/98</a:t>
              </a:r>
            </a:p>
          </p:txBody>
        </p:sp>
        <p:sp>
          <p:nvSpPr>
            <p:cNvPr id="62486" name="Text Box 21"/>
            <p:cNvSpPr txBox="1">
              <a:spLocks noChangeArrowheads="1"/>
            </p:cNvSpPr>
            <p:nvPr/>
          </p:nvSpPr>
          <p:spPr bwMode="auto">
            <a:xfrm>
              <a:off x="1350" y="3337"/>
              <a:ext cx="529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11/98</a:t>
              </a:r>
            </a:p>
          </p:txBody>
        </p:sp>
        <p:sp>
          <p:nvSpPr>
            <p:cNvPr id="62487" name="Text Box 22"/>
            <p:cNvSpPr txBox="1">
              <a:spLocks noChangeArrowheads="1"/>
            </p:cNvSpPr>
            <p:nvPr/>
          </p:nvSpPr>
          <p:spPr bwMode="auto">
            <a:xfrm>
              <a:off x="2416" y="2266"/>
              <a:ext cx="694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Testing</a:t>
              </a:r>
            </a:p>
          </p:txBody>
        </p:sp>
        <p:sp>
          <p:nvSpPr>
            <p:cNvPr id="62488" name="Text Box 23"/>
            <p:cNvSpPr txBox="1">
              <a:spLocks noChangeArrowheads="1"/>
            </p:cNvSpPr>
            <p:nvPr/>
          </p:nvSpPr>
          <p:spPr bwMode="auto">
            <a:xfrm>
              <a:off x="2070" y="3009"/>
              <a:ext cx="529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02/99</a:t>
              </a:r>
            </a:p>
          </p:txBody>
        </p:sp>
        <p:sp>
          <p:nvSpPr>
            <p:cNvPr id="62489" name="Text Box 24"/>
            <p:cNvSpPr txBox="1">
              <a:spLocks noChangeArrowheads="1"/>
            </p:cNvSpPr>
            <p:nvPr/>
          </p:nvSpPr>
          <p:spPr bwMode="auto">
            <a:xfrm>
              <a:off x="2907" y="2685"/>
              <a:ext cx="41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5/99</a:t>
              </a:r>
            </a:p>
          </p:txBody>
        </p:sp>
        <p:sp>
          <p:nvSpPr>
            <p:cNvPr id="62490" name="Text Box 25"/>
            <p:cNvSpPr txBox="1">
              <a:spLocks noChangeArrowheads="1"/>
            </p:cNvSpPr>
            <p:nvPr/>
          </p:nvSpPr>
          <p:spPr bwMode="auto">
            <a:xfrm>
              <a:off x="3719" y="1472"/>
              <a:ext cx="858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A0004C"/>
                  </a:solidFill>
                  <a:latin typeface="Arial" panose="020B0604020202020204" pitchFamily="34" charset="0"/>
                </a:rPr>
                <a:t>Available</a:t>
              </a:r>
            </a:p>
          </p:txBody>
        </p:sp>
        <p:sp>
          <p:nvSpPr>
            <p:cNvPr id="62491" name="Text Box 26"/>
            <p:cNvSpPr txBox="1">
              <a:spLocks noChangeArrowheads="1"/>
            </p:cNvSpPr>
            <p:nvPr/>
          </p:nvSpPr>
          <p:spPr bwMode="auto">
            <a:xfrm>
              <a:off x="1498" y="2697"/>
              <a:ext cx="670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400097"/>
                  </a:solidFill>
                  <a:latin typeface="Arial" panose="020B0604020202020204" pitchFamily="34" charset="0"/>
                </a:rPr>
                <a:t>Coding</a:t>
              </a:r>
            </a:p>
          </p:txBody>
        </p:sp>
        <p:sp>
          <p:nvSpPr>
            <p:cNvPr id="62492" name="Text Box 27"/>
            <p:cNvSpPr txBox="1">
              <a:spLocks noChangeArrowheads="1"/>
            </p:cNvSpPr>
            <p:nvPr/>
          </p:nvSpPr>
          <p:spPr bwMode="auto">
            <a:xfrm>
              <a:off x="3677" y="2315"/>
              <a:ext cx="41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A0004C"/>
                  </a:solidFill>
                  <a:latin typeface="Arial" panose="020B0604020202020204" pitchFamily="34" charset="0"/>
                </a:rPr>
                <a:t>9/00</a:t>
              </a:r>
            </a:p>
          </p:txBody>
        </p:sp>
        <p:sp>
          <p:nvSpPr>
            <p:cNvPr id="62493" name="Text Box 28"/>
            <p:cNvSpPr txBox="1">
              <a:spLocks noChangeArrowheads="1"/>
            </p:cNvSpPr>
            <p:nvPr/>
          </p:nvSpPr>
          <p:spPr bwMode="auto">
            <a:xfrm>
              <a:off x="4458" y="1985"/>
              <a:ext cx="529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A0004C"/>
                  </a:solidFill>
                  <a:latin typeface="Arial" panose="020B0604020202020204" pitchFamily="34" charset="0"/>
                </a:rPr>
                <a:t>11/00</a:t>
              </a:r>
            </a:p>
          </p:txBody>
        </p:sp>
        <p:sp>
          <p:nvSpPr>
            <p:cNvPr id="62494" name="Rectangle 29"/>
            <p:cNvSpPr>
              <a:spLocks noChangeArrowheads="1"/>
            </p:cNvSpPr>
            <p:nvPr/>
          </p:nvSpPr>
          <p:spPr bwMode="auto">
            <a:xfrm>
              <a:off x="3475" y="2201"/>
              <a:ext cx="146" cy="139"/>
            </a:xfrm>
            <a:prstGeom prst="rect">
              <a:avLst/>
            </a:prstGeom>
            <a:solidFill>
              <a:srgbClr val="740B00"/>
            </a:solidFill>
            <a:ln w="25400">
              <a:solidFill>
                <a:srgbClr val="740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95" name="Rectangle 30"/>
            <p:cNvSpPr>
              <a:spLocks noChangeArrowheads="1"/>
            </p:cNvSpPr>
            <p:nvPr/>
          </p:nvSpPr>
          <p:spPr bwMode="auto">
            <a:xfrm>
              <a:off x="3467" y="2307"/>
              <a:ext cx="145" cy="27"/>
            </a:xfrm>
            <a:prstGeom prst="rect">
              <a:avLst/>
            </a:prstGeom>
            <a:solidFill>
              <a:srgbClr val="95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9525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96" name="Freeform 31"/>
            <p:cNvSpPr>
              <a:spLocks noChangeArrowheads="1"/>
            </p:cNvSpPr>
            <p:nvPr/>
          </p:nvSpPr>
          <p:spPr bwMode="auto">
            <a:xfrm>
              <a:off x="3467" y="2188"/>
              <a:ext cx="143" cy="81"/>
            </a:xfrm>
            <a:custGeom>
              <a:avLst/>
              <a:gdLst>
                <a:gd name="T0" fmla="*/ 143 w 143"/>
                <a:gd name="T1" fmla="*/ 0 h 81"/>
                <a:gd name="T2" fmla="*/ 0 w 143"/>
                <a:gd name="T3" fmla="*/ 0 h 81"/>
                <a:gd name="T4" fmla="*/ 79 w 143"/>
                <a:gd name="T5" fmla="*/ 81 h 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3" h="81">
                  <a:moveTo>
                    <a:pt x="143" y="0"/>
                  </a:moveTo>
                  <a:lnTo>
                    <a:pt x="0" y="0"/>
                  </a:lnTo>
                  <a:lnTo>
                    <a:pt x="79" y="81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CB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96001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97" name="Rectangle 32"/>
            <p:cNvSpPr>
              <a:spLocks noChangeArrowheads="1"/>
            </p:cNvSpPr>
            <p:nvPr/>
          </p:nvSpPr>
          <p:spPr bwMode="auto">
            <a:xfrm>
              <a:off x="3485" y="2207"/>
              <a:ext cx="106" cy="105"/>
            </a:xfrm>
            <a:prstGeom prst="rect">
              <a:avLst/>
            </a:prstGeom>
            <a:solidFill>
              <a:srgbClr val="FF63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637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98" name="Freeform 33"/>
            <p:cNvSpPr>
              <a:spLocks noChangeArrowheads="1"/>
            </p:cNvSpPr>
            <p:nvPr/>
          </p:nvSpPr>
          <p:spPr bwMode="auto">
            <a:xfrm>
              <a:off x="3467" y="2188"/>
              <a:ext cx="18" cy="144"/>
            </a:xfrm>
            <a:custGeom>
              <a:avLst/>
              <a:gdLst>
                <a:gd name="T0" fmla="*/ 18 w 18"/>
                <a:gd name="T1" fmla="*/ 124 h 144"/>
                <a:gd name="T2" fmla="*/ 18 w 18"/>
                <a:gd name="T3" fmla="*/ 18 h 144"/>
                <a:gd name="T4" fmla="*/ 0 w 18"/>
                <a:gd name="T5" fmla="*/ 0 h 144"/>
                <a:gd name="T6" fmla="*/ 0 w 1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44">
                  <a:moveTo>
                    <a:pt x="18" y="124"/>
                  </a:moveTo>
                  <a:lnTo>
                    <a:pt x="18" y="18"/>
                  </a:lnTo>
                  <a:lnTo>
                    <a:pt x="0" y="0"/>
                  </a:lnTo>
                  <a:lnTo>
                    <a:pt x="0" y="144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FF94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49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99" name="Freeform 34"/>
            <p:cNvSpPr>
              <a:spLocks/>
            </p:cNvSpPr>
            <p:nvPr/>
          </p:nvSpPr>
          <p:spPr bwMode="auto">
            <a:xfrm>
              <a:off x="3485" y="2207"/>
              <a:ext cx="106" cy="105"/>
            </a:xfrm>
            <a:custGeom>
              <a:avLst/>
              <a:gdLst>
                <a:gd name="T0" fmla="*/ 0 w 106"/>
                <a:gd name="T1" fmla="*/ 105 h 105"/>
                <a:gd name="T2" fmla="*/ 0 w 106"/>
                <a:gd name="T3" fmla="*/ 0 h 105"/>
                <a:gd name="T4" fmla="*/ 106 w 106"/>
                <a:gd name="T5" fmla="*/ 0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105">
                  <a:moveTo>
                    <a:pt x="0" y="105"/>
                  </a:move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noFill/>
            <a:ln w="25400">
              <a:solidFill>
                <a:srgbClr val="F32D3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0" name="Freeform 35"/>
            <p:cNvSpPr>
              <a:spLocks noChangeArrowheads="1"/>
            </p:cNvSpPr>
            <p:nvPr/>
          </p:nvSpPr>
          <p:spPr bwMode="auto">
            <a:xfrm>
              <a:off x="3552" y="2160"/>
              <a:ext cx="58" cy="172"/>
            </a:xfrm>
            <a:custGeom>
              <a:avLst/>
              <a:gdLst>
                <a:gd name="T0" fmla="*/ 0 w 19"/>
                <a:gd name="T1" fmla="*/ 178 h 144"/>
                <a:gd name="T2" fmla="*/ 0 w 19"/>
                <a:gd name="T3" fmla="*/ 26 h 144"/>
                <a:gd name="T4" fmla="*/ 177 w 19"/>
                <a:gd name="T5" fmla="*/ 0 h 144"/>
                <a:gd name="T6" fmla="*/ 177 w 19"/>
                <a:gd name="T7" fmla="*/ 205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44">
                  <a:moveTo>
                    <a:pt x="0" y="125"/>
                  </a:moveTo>
                  <a:lnTo>
                    <a:pt x="0" y="18"/>
                  </a:lnTo>
                  <a:lnTo>
                    <a:pt x="19" y="0"/>
                  </a:lnTo>
                  <a:lnTo>
                    <a:pt x="19" y="144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DA0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DA003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1" name="Line 36"/>
            <p:cNvSpPr>
              <a:spLocks noChangeShapeType="1"/>
            </p:cNvSpPr>
            <p:nvPr/>
          </p:nvSpPr>
          <p:spPr bwMode="auto">
            <a:xfrm>
              <a:off x="3485" y="2312"/>
              <a:ext cx="106" cy="0"/>
            </a:xfrm>
            <a:prstGeom prst="line">
              <a:avLst/>
            </a:prstGeom>
            <a:noFill/>
            <a:ln w="25400">
              <a:solidFill>
                <a:srgbClr val="BC002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2" name="Text Box 37"/>
            <p:cNvSpPr txBox="1">
              <a:spLocks noChangeArrowheads="1"/>
            </p:cNvSpPr>
            <p:nvPr/>
          </p:nvSpPr>
          <p:spPr bwMode="auto">
            <a:xfrm>
              <a:off x="3057" y="1894"/>
              <a:ext cx="95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15000"/>
                </a:spcAft>
                <a:buClrTx/>
                <a:buFontTx/>
                <a:buNone/>
              </a:pPr>
              <a:r>
                <a:rPr lang="en-US" altLang="zh-CN" sz="1800" b="0">
                  <a:solidFill>
                    <a:srgbClr val="A0004C"/>
                  </a:solidFill>
                  <a:latin typeface="Arial" panose="020B0604020202020204" pitchFamily="34" charset="0"/>
                </a:rPr>
                <a:t>Announce</a:t>
              </a:r>
            </a:p>
          </p:txBody>
        </p:sp>
        <p:sp>
          <p:nvSpPr>
            <p:cNvPr id="62503" name="Rectangle 38"/>
            <p:cNvSpPr>
              <a:spLocks noChangeArrowheads="1"/>
            </p:cNvSpPr>
            <p:nvPr/>
          </p:nvSpPr>
          <p:spPr bwMode="auto">
            <a:xfrm>
              <a:off x="1415" y="3198"/>
              <a:ext cx="136" cy="13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04" name="Rectangle 39"/>
            <p:cNvSpPr>
              <a:spLocks noChangeArrowheads="1"/>
            </p:cNvSpPr>
            <p:nvPr/>
          </p:nvSpPr>
          <p:spPr bwMode="auto">
            <a:xfrm>
              <a:off x="1403" y="3296"/>
              <a:ext cx="135" cy="19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38B0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05" name="Freeform 40"/>
            <p:cNvSpPr>
              <a:spLocks noChangeArrowheads="1"/>
            </p:cNvSpPr>
            <p:nvPr/>
          </p:nvSpPr>
          <p:spPr bwMode="auto">
            <a:xfrm>
              <a:off x="1403" y="3183"/>
              <a:ext cx="135" cy="132"/>
            </a:xfrm>
            <a:custGeom>
              <a:avLst/>
              <a:gdLst>
                <a:gd name="T0" fmla="*/ 135 w 135"/>
                <a:gd name="T1" fmla="*/ 0 h 132"/>
                <a:gd name="T2" fmla="*/ 0 w 135"/>
                <a:gd name="T3" fmla="*/ 0 h 132"/>
                <a:gd name="T4" fmla="*/ 0 w 135"/>
                <a:gd name="T5" fmla="*/ 132 h 1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" h="132">
                  <a:moveTo>
                    <a:pt x="135" y="0"/>
                  </a:moveTo>
                  <a:lnTo>
                    <a:pt x="0" y="0"/>
                  </a:lnTo>
                  <a:lnTo>
                    <a:pt x="0" y="13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EFEF"/>
            </a:solidFill>
            <a:ln w="25400">
              <a:solidFill>
                <a:srgbClr val="40009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6" name="Rectangle 41"/>
            <p:cNvSpPr>
              <a:spLocks noChangeArrowheads="1"/>
            </p:cNvSpPr>
            <p:nvPr/>
          </p:nvSpPr>
          <p:spPr bwMode="auto">
            <a:xfrm>
              <a:off x="1420" y="3199"/>
              <a:ext cx="102" cy="99"/>
            </a:xfrm>
            <a:prstGeom prst="rect">
              <a:avLst/>
            </a:prstGeom>
            <a:solidFill>
              <a:srgbClr val="38B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38B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07" name="Freeform 42"/>
            <p:cNvSpPr>
              <a:spLocks noChangeArrowheads="1"/>
            </p:cNvSpPr>
            <p:nvPr/>
          </p:nvSpPr>
          <p:spPr bwMode="auto">
            <a:xfrm>
              <a:off x="1405" y="3183"/>
              <a:ext cx="15" cy="131"/>
            </a:xfrm>
            <a:custGeom>
              <a:avLst/>
              <a:gdLst>
                <a:gd name="T0" fmla="*/ 15 w 15"/>
                <a:gd name="T1" fmla="*/ 115 h 131"/>
                <a:gd name="T2" fmla="*/ 15 w 15"/>
                <a:gd name="T3" fmla="*/ 14 h 131"/>
                <a:gd name="T4" fmla="*/ 0 w 15"/>
                <a:gd name="T5" fmla="*/ 0 h 131"/>
                <a:gd name="T6" fmla="*/ 0 w 15"/>
                <a:gd name="T7" fmla="*/ 131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31">
                  <a:moveTo>
                    <a:pt x="15" y="115"/>
                  </a:moveTo>
                  <a:lnTo>
                    <a:pt x="15" y="14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5" y="115"/>
                  </a:lnTo>
                  <a:close/>
                </a:path>
              </a:pathLst>
            </a:custGeom>
            <a:gradFill rotWithShape="0">
              <a:gsLst>
                <a:gs pos="0">
                  <a:srgbClr val="00EFEF"/>
                </a:gs>
                <a:gs pos="50000">
                  <a:srgbClr val="FFFFFF"/>
                </a:gs>
                <a:gs pos="100000">
                  <a:srgbClr val="00EFEF"/>
                </a:gs>
              </a:gsLst>
              <a:lin ang="162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EFE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8" name="Freeform 43"/>
            <p:cNvSpPr>
              <a:spLocks/>
            </p:cNvSpPr>
            <p:nvPr/>
          </p:nvSpPr>
          <p:spPr bwMode="auto">
            <a:xfrm>
              <a:off x="1420" y="3198"/>
              <a:ext cx="100" cy="100"/>
            </a:xfrm>
            <a:custGeom>
              <a:avLst/>
              <a:gdLst>
                <a:gd name="T0" fmla="*/ 0 w 100"/>
                <a:gd name="T1" fmla="*/ 100 h 100"/>
                <a:gd name="T2" fmla="*/ 0 w 100"/>
                <a:gd name="T3" fmla="*/ 0 h 100"/>
                <a:gd name="T4" fmla="*/ 100 w 100"/>
                <a:gd name="T5" fmla="*/ 0 h 1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" h="100">
                  <a:moveTo>
                    <a:pt x="0" y="100"/>
                  </a:moveTo>
                  <a:lnTo>
                    <a:pt x="0" y="0"/>
                  </a:lnTo>
                  <a:lnTo>
                    <a:pt x="100" y="0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09" name="Freeform 44"/>
            <p:cNvSpPr>
              <a:spLocks noChangeArrowheads="1"/>
            </p:cNvSpPr>
            <p:nvPr/>
          </p:nvSpPr>
          <p:spPr bwMode="auto">
            <a:xfrm>
              <a:off x="1403" y="3312"/>
              <a:ext cx="135" cy="4"/>
            </a:xfrm>
            <a:custGeom>
              <a:avLst/>
              <a:gdLst>
                <a:gd name="T0" fmla="*/ 135 w 135"/>
                <a:gd name="T1" fmla="*/ 4 h 4"/>
                <a:gd name="T2" fmla="*/ 134 w 135"/>
                <a:gd name="T3" fmla="*/ 0 h 4"/>
                <a:gd name="T4" fmla="*/ 5 w 135"/>
                <a:gd name="T5" fmla="*/ 0 h 4"/>
                <a:gd name="T6" fmla="*/ 0 w 135"/>
                <a:gd name="T7" fmla="*/ 4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5" h="4">
                  <a:moveTo>
                    <a:pt x="135" y="4"/>
                  </a:moveTo>
                  <a:lnTo>
                    <a:pt x="134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135" y="4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0" name="Freeform 45"/>
            <p:cNvSpPr>
              <a:spLocks noChangeArrowheads="1"/>
            </p:cNvSpPr>
            <p:nvPr/>
          </p:nvSpPr>
          <p:spPr bwMode="auto">
            <a:xfrm>
              <a:off x="1520" y="3181"/>
              <a:ext cx="18" cy="134"/>
            </a:xfrm>
            <a:custGeom>
              <a:avLst/>
              <a:gdLst>
                <a:gd name="T0" fmla="*/ 0 w 18"/>
                <a:gd name="T1" fmla="*/ 117 h 134"/>
                <a:gd name="T2" fmla="*/ 0 w 18"/>
                <a:gd name="T3" fmla="*/ 18 h 134"/>
                <a:gd name="T4" fmla="*/ 18 w 18"/>
                <a:gd name="T5" fmla="*/ 0 h 134"/>
                <a:gd name="T6" fmla="*/ 18 w 18"/>
                <a:gd name="T7" fmla="*/ 134 h 1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34">
                  <a:moveTo>
                    <a:pt x="0" y="117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8" y="1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1" name="Line 46"/>
            <p:cNvSpPr>
              <a:spLocks noChangeShapeType="1"/>
            </p:cNvSpPr>
            <p:nvPr/>
          </p:nvSpPr>
          <p:spPr bwMode="auto">
            <a:xfrm>
              <a:off x="1420" y="3298"/>
              <a:ext cx="101" cy="0"/>
            </a:xfrm>
            <a:prstGeom prst="line">
              <a:avLst/>
            </a:prstGeom>
            <a:noFill/>
            <a:ln w="25400">
              <a:solidFill>
                <a:srgbClr val="00EFE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2" name="Freeform 47"/>
            <p:cNvSpPr>
              <a:spLocks noChangeArrowheads="1"/>
            </p:cNvSpPr>
            <p:nvPr/>
          </p:nvSpPr>
          <p:spPr bwMode="auto">
            <a:xfrm>
              <a:off x="1520" y="3198"/>
              <a:ext cx="0" cy="100"/>
            </a:xfrm>
            <a:custGeom>
              <a:avLst/>
              <a:gdLst>
                <a:gd name="T0" fmla="*/ 0 h 100"/>
                <a:gd name="T1" fmla="*/ 0 h 100"/>
                <a:gd name="T2" fmla="*/ 0 h 100"/>
                <a:gd name="T3" fmla="*/ 100 h 100"/>
                <a:gd name="T4" fmla="*/ 98 h 10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98"/>
                    <a:pt x="0" y="98"/>
                    <a:pt x="0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DC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3" name="Freeform 48"/>
            <p:cNvSpPr>
              <a:spLocks noChangeArrowheads="1"/>
            </p:cNvSpPr>
            <p:nvPr/>
          </p:nvSpPr>
          <p:spPr bwMode="auto">
            <a:xfrm>
              <a:off x="1522" y="3183"/>
              <a:ext cx="15" cy="30"/>
            </a:xfrm>
            <a:custGeom>
              <a:avLst/>
              <a:gdLst>
                <a:gd name="T0" fmla="*/ 0 w 15"/>
                <a:gd name="T1" fmla="*/ 17 h 30"/>
                <a:gd name="T2" fmla="*/ 0 w 15"/>
                <a:gd name="T3" fmla="*/ 17 h 30"/>
                <a:gd name="T4" fmla="*/ 0 w 15"/>
                <a:gd name="T5" fmla="*/ 27 h 30"/>
                <a:gd name="T6" fmla="*/ 12 w 15"/>
                <a:gd name="T7" fmla="*/ 12 h 30"/>
                <a:gd name="T8" fmla="*/ 15 w 15"/>
                <a:gd name="T9" fmla="*/ 30 h 30"/>
                <a:gd name="T10" fmla="*/ 15 w 15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0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28"/>
                    <a:pt x="0" y="27"/>
                  </a:cubicBezTo>
                  <a:cubicBezTo>
                    <a:pt x="4" y="14"/>
                    <a:pt x="11" y="12"/>
                    <a:pt x="12" y="12"/>
                  </a:cubicBezTo>
                  <a:cubicBezTo>
                    <a:pt x="13" y="14"/>
                    <a:pt x="15" y="30"/>
                    <a:pt x="15" y="3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4" name="Freeform 49"/>
            <p:cNvSpPr>
              <a:spLocks noChangeArrowheads="1"/>
            </p:cNvSpPr>
            <p:nvPr/>
          </p:nvSpPr>
          <p:spPr bwMode="auto">
            <a:xfrm>
              <a:off x="1522" y="3266"/>
              <a:ext cx="15" cy="46"/>
            </a:xfrm>
            <a:custGeom>
              <a:avLst/>
              <a:gdLst>
                <a:gd name="T0" fmla="*/ 15 w 15"/>
                <a:gd name="T1" fmla="*/ 46 h 46"/>
                <a:gd name="T2" fmla="*/ 15 w 15"/>
                <a:gd name="T3" fmla="*/ 46 h 46"/>
                <a:gd name="T4" fmla="*/ 15 w 15"/>
                <a:gd name="T5" fmla="*/ 0 h 46"/>
                <a:gd name="T6" fmla="*/ 11 w 15"/>
                <a:gd name="T7" fmla="*/ 34 h 46"/>
                <a:gd name="T8" fmla="*/ 4 w 15"/>
                <a:gd name="T9" fmla="*/ 30 h 46"/>
                <a:gd name="T10" fmla="*/ 1 w 15"/>
                <a:gd name="T11" fmla="*/ 22 h 46"/>
                <a:gd name="T12" fmla="*/ 0 w 15"/>
                <a:gd name="T13" fmla="*/ 31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46">
                  <a:moveTo>
                    <a:pt x="15" y="46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25"/>
                    <a:pt x="11" y="34"/>
                  </a:cubicBezTo>
                  <a:cubicBezTo>
                    <a:pt x="10" y="36"/>
                    <a:pt x="5" y="34"/>
                    <a:pt x="4" y="3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5" y="46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5" name="Rectangle 50"/>
            <p:cNvSpPr>
              <a:spLocks noChangeArrowheads="1"/>
            </p:cNvSpPr>
            <p:nvPr/>
          </p:nvSpPr>
          <p:spPr bwMode="auto">
            <a:xfrm>
              <a:off x="2098" y="2878"/>
              <a:ext cx="136" cy="13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16" name="Rectangle 51"/>
            <p:cNvSpPr>
              <a:spLocks noChangeArrowheads="1"/>
            </p:cNvSpPr>
            <p:nvPr/>
          </p:nvSpPr>
          <p:spPr bwMode="auto">
            <a:xfrm>
              <a:off x="2086" y="2976"/>
              <a:ext cx="135" cy="19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38B0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17" name="Freeform 52"/>
            <p:cNvSpPr>
              <a:spLocks noChangeArrowheads="1"/>
            </p:cNvSpPr>
            <p:nvPr/>
          </p:nvSpPr>
          <p:spPr bwMode="auto">
            <a:xfrm>
              <a:off x="2086" y="2862"/>
              <a:ext cx="135" cy="133"/>
            </a:xfrm>
            <a:custGeom>
              <a:avLst/>
              <a:gdLst>
                <a:gd name="T0" fmla="*/ 135 w 135"/>
                <a:gd name="T1" fmla="*/ 0 h 133"/>
                <a:gd name="T2" fmla="*/ 0 w 135"/>
                <a:gd name="T3" fmla="*/ 0 h 133"/>
                <a:gd name="T4" fmla="*/ 0 w 135"/>
                <a:gd name="T5" fmla="*/ 133 h 1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" h="133">
                  <a:moveTo>
                    <a:pt x="135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EFEF"/>
            </a:solidFill>
            <a:ln w="25400">
              <a:solidFill>
                <a:srgbClr val="40009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18" name="Rectangle 53"/>
            <p:cNvSpPr>
              <a:spLocks noChangeArrowheads="1"/>
            </p:cNvSpPr>
            <p:nvPr/>
          </p:nvSpPr>
          <p:spPr bwMode="auto">
            <a:xfrm>
              <a:off x="2103" y="2879"/>
              <a:ext cx="101" cy="99"/>
            </a:xfrm>
            <a:prstGeom prst="rect">
              <a:avLst/>
            </a:prstGeom>
            <a:solidFill>
              <a:srgbClr val="38B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38B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19" name="Freeform 54"/>
            <p:cNvSpPr>
              <a:spLocks noChangeArrowheads="1"/>
            </p:cNvSpPr>
            <p:nvPr/>
          </p:nvSpPr>
          <p:spPr bwMode="auto">
            <a:xfrm>
              <a:off x="2087" y="2862"/>
              <a:ext cx="15" cy="131"/>
            </a:xfrm>
            <a:custGeom>
              <a:avLst/>
              <a:gdLst>
                <a:gd name="T0" fmla="*/ 15 w 15"/>
                <a:gd name="T1" fmla="*/ 116 h 131"/>
                <a:gd name="T2" fmla="*/ 15 w 15"/>
                <a:gd name="T3" fmla="*/ 15 h 131"/>
                <a:gd name="T4" fmla="*/ 0 w 15"/>
                <a:gd name="T5" fmla="*/ 0 h 131"/>
                <a:gd name="T6" fmla="*/ 0 w 15"/>
                <a:gd name="T7" fmla="*/ 131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31">
                  <a:moveTo>
                    <a:pt x="15" y="1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5" y="116"/>
                  </a:lnTo>
                  <a:close/>
                </a:path>
              </a:pathLst>
            </a:custGeom>
            <a:gradFill rotWithShape="0">
              <a:gsLst>
                <a:gs pos="0">
                  <a:srgbClr val="00EFEF"/>
                </a:gs>
                <a:gs pos="50000">
                  <a:srgbClr val="FFFFFF"/>
                </a:gs>
                <a:gs pos="100000">
                  <a:srgbClr val="00EFEF"/>
                </a:gs>
              </a:gsLst>
              <a:lin ang="162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EFE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0" name="Freeform 55"/>
            <p:cNvSpPr>
              <a:spLocks/>
            </p:cNvSpPr>
            <p:nvPr/>
          </p:nvSpPr>
          <p:spPr bwMode="auto">
            <a:xfrm>
              <a:off x="2103" y="2878"/>
              <a:ext cx="100" cy="100"/>
            </a:xfrm>
            <a:custGeom>
              <a:avLst/>
              <a:gdLst>
                <a:gd name="T0" fmla="*/ 0 w 100"/>
                <a:gd name="T1" fmla="*/ 100 h 100"/>
                <a:gd name="T2" fmla="*/ 0 w 100"/>
                <a:gd name="T3" fmla="*/ 0 h 100"/>
                <a:gd name="T4" fmla="*/ 100 w 100"/>
                <a:gd name="T5" fmla="*/ 0 h 1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" h="100">
                  <a:moveTo>
                    <a:pt x="0" y="100"/>
                  </a:moveTo>
                  <a:lnTo>
                    <a:pt x="0" y="0"/>
                  </a:lnTo>
                  <a:lnTo>
                    <a:pt x="100" y="0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1" name="Freeform 56"/>
            <p:cNvSpPr>
              <a:spLocks noChangeArrowheads="1"/>
            </p:cNvSpPr>
            <p:nvPr/>
          </p:nvSpPr>
          <p:spPr bwMode="auto">
            <a:xfrm>
              <a:off x="2085" y="2992"/>
              <a:ext cx="136" cy="4"/>
            </a:xfrm>
            <a:custGeom>
              <a:avLst/>
              <a:gdLst>
                <a:gd name="T0" fmla="*/ 136 w 136"/>
                <a:gd name="T1" fmla="*/ 4 h 4"/>
                <a:gd name="T2" fmla="*/ 135 w 136"/>
                <a:gd name="T3" fmla="*/ 0 h 4"/>
                <a:gd name="T4" fmla="*/ 5 w 136"/>
                <a:gd name="T5" fmla="*/ 0 h 4"/>
                <a:gd name="T6" fmla="*/ 0 w 136"/>
                <a:gd name="T7" fmla="*/ 4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4">
                  <a:moveTo>
                    <a:pt x="136" y="4"/>
                  </a:moveTo>
                  <a:lnTo>
                    <a:pt x="135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136" y="4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2" name="Freeform 57"/>
            <p:cNvSpPr>
              <a:spLocks noChangeArrowheads="1"/>
            </p:cNvSpPr>
            <p:nvPr/>
          </p:nvSpPr>
          <p:spPr bwMode="auto">
            <a:xfrm>
              <a:off x="2203" y="2861"/>
              <a:ext cx="18" cy="134"/>
            </a:xfrm>
            <a:custGeom>
              <a:avLst/>
              <a:gdLst>
                <a:gd name="T0" fmla="*/ 0 w 18"/>
                <a:gd name="T1" fmla="*/ 117 h 134"/>
                <a:gd name="T2" fmla="*/ 0 w 18"/>
                <a:gd name="T3" fmla="*/ 18 h 134"/>
                <a:gd name="T4" fmla="*/ 18 w 18"/>
                <a:gd name="T5" fmla="*/ 0 h 134"/>
                <a:gd name="T6" fmla="*/ 18 w 18"/>
                <a:gd name="T7" fmla="*/ 134 h 1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34">
                  <a:moveTo>
                    <a:pt x="0" y="117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8" y="1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3" name="Line 58"/>
            <p:cNvSpPr>
              <a:spLocks noChangeShapeType="1"/>
            </p:cNvSpPr>
            <p:nvPr/>
          </p:nvSpPr>
          <p:spPr bwMode="auto">
            <a:xfrm>
              <a:off x="2103" y="2978"/>
              <a:ext cx="101" cy="0"/>
            </a:xfrm>
            <a:prstGeom prst="line">
              <a:avLst/>
            </a:prstGeom>
            <a:noFill/>
            <a:ln w="25400">
              <a:solidFill>
                <a:srgbClr val="00EFE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4" name="Freeform 59"/>
            <p:cNvSpPr>
              <a:spLocks noChangeArrowheads="1"/>
            </p:cNvSpPr>
            <p:nvPr/>
          </p:nvSpPr>
          <p:spPr bwMode="auto">
            <a:xfrm>
              <a:off x="2202" y="2878"/>
              <a:ext cx="1" cy="100"/>
            </a:xfrm>
            <a:custGeom>
              <a:avLst/>
              <a:gdLst>
                <a:gd name="T0" fmla="*/ 0 w 1"/>
                <a:gd name="T1" fmla="*/ 0 h 100"/>
                <a:gd name="T2" fmla="*/ 0 w 1"/>
                <a:gd name="T3" fmla="*/ 0 h 100"/>
                <a:gd name="T4" fmla="*/ 1 w 1"/>
                <a:gd name="T5" fmla="*/ 0 h 100"/>
                <a:gd name="T6" fmla="*/ 1 w 1"/>
                <a:gd name="T7" fmla="*/ 100 h 100"/>
                <a:gd name="T8" fmla="*/ 0 w 1"/>
                <a:gd name="T9" fmla="*/ 98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98"/>
                    <a:pt x="0" y="98"/>
                    <a:pt x="0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DC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5" name="Freeform 60"/>
            <p:cNvSpPr>
              <a:spLocks noChangeArrowheads="1"/>
            </p:cNvSpPr>
            <p:nvPr/>
          </p:nvSpPr>
          <p:spPr bwMode="auto">
            <a:xfrm>
              <a:off x="2204" y="2863"/>
              <a:ext cx="16" cy="30"/>
            </a:xfrm>
            <a:custGeom>
              <a:avLst/>
              <a:gdLst>
                <a:gd name="T0" fmla="*/ 0 w 16"/>
                <a:gd name="T1" fmla="*/ 17 h 30"/>
                <a:gd name="T2" fmla="*/ 0 w 16"/>
                <a:gd name="T3" fmla="*/ 17 h 30"/>
                <a:gd name="T4" fmla="*/ 0 w 16"/>
                <a:gd name="T5" fmla="*/ 27 h 30"/>
                <a:gd name="T6" fmla="*/ 12 w 16"/>
                <a:gd name="T7" fmla="*/ 12 h 30"/>
                <a:gd name="T8" fmla="*/ 16 w 16"/>
                <a:gd name="T9" fmla="*/ 30 h 30"/>
                <a:gd name="T10" fmla="*/ 16 w 16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0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28"/>
                    <a:pt x="0" y="27"/>
                  </a:cubicBezTo>
                  <a:cubicBezTo>
                    <a:pt x="5" y="14"/>
                    <a:pt x="12" y="12"/>
                    <a:pt x="12" y="12"/>
                  </a:cubicBezTo>
                  <a:cubicBezTo>
                    <a:pt x="13" y="13"/>
                    <a:pt x="16" y="30"/>
                    <a:pt x="16" y="3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6" name="Freeform 61"/>
            <p:cNvSpPr>
              <a:spLocks noChangeArrowheads="1"/>
            </p:cNvSpPr>
            <p:nvPr/>
          </p:nvSpPr>
          <p:spPr bwMode="auto">
            <a:xfrm>
              <a:off x="2204" y="2946"/>
              <a:ext cx="16" cy="46"/>
            </a:xfrm>
            <a:custGeom>
              <a:avLst/>
              <a:gdLst>
                <a:gd name="T0" fmla="*/ 16 w 16"/>
                <a:gd name="T1" fmla="*/ 46 h 46"/>
                <a:gd name="T2" fmla="*/ 16 w 16"/>
                <a:gd name="T3" fmla="*/ 46 h 46"/>
                <a:gd name="T4" fmla="*/ 16 w 16"/>
                <a:gd name="T5" fmla="*/ 0 h 46"/>
                <a:gd name="T6" fmla="*/ 12 w 16"/>
                <a:gd name="T7" fmla="*/ 34 h 46"/>
                <a:gd name="T8" fmla="*/ 5 w 16"/>
                <a:gd name="T9" fmla="*/ 30 h 46"/>
                <a:gd name="T10" fmla="*/ 1 w 16"/>
                <a:gd name="T11" fmla="*/ 22 h 46"/>
                <a:gd name="T12" fmla="*/ 0 w 16"/>
                <a:gd name="T13" fmla="*/ 31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46">
                  <a:moveTo>
                    <a:pt x="16" y="46"/>
                  </a:moveTo>
                  <a:cubicBezTo>
                    <a:pt x="16" y="46"/>
                    <a:pt x="16" y="46"/>
                    <a:pt x="16" y="4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25"/>
                    <a:pt x="12" y="34"/>
                  </a:cubicBezTo>
                  <a:cubicBezTo>
                    <a:pt x="10" y="36"/>
                    <a:pt x="5" y="34"/>
                    <a:pt x="5" y="3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6" y="46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27" name="Rectangle 62"/>
            <p:cNvSpPr>
              <a:spLocks noChangeArrowheads="1"/>
            </p:cNvSpPr>
            <p:nvPr/>
          </p:nvSpPr>
          <p:spPr bwMode="auto">
            <a:xfrm>
              <a:off x="2754" y="2521"/>
              <a:ext cx="136" cy="13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28" name="Rectangle 63"/>
            <p:cNvSpPr>
              <a:spLocks noChangeArrowheads="1"/>
            </p:cNvSpPr>
            <p:nvPr/>
          </p:nvSpPr>
          <p:spPr bwMode="auto">
            <a:xfrm>
              <a:off x="2742" y="2619"/>
              <a:ext cx="135" cy="20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38B0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29" name="Freeform 64"/>
            <p:cNvSpPr>
              <a:spLocks noChangeArrowheads="1"/>
            </p:cNvSpPr>
            <p:nvPr/>
          </p:nvSpPr>
          <p:spPr bwMode="auto">
            <a:xfrm>
              <a:off x="2742" y="2506"/>
              <a:ext cx="135" cy="133"/>
            </a:xfrm>
            <a:custGeom>
              <a:avLst/>
              <a:gdLst>
                <a:gd name="T0" fmla="*/ 135 w 135"/>
                <a:gd name="T1" fmla="*/ 0 h 133"/>
                <a:gd name="T2" fmla="*/ 0 w 135"/>
                <a:gd name="T3" fmla="*/ 0 h 133"/>
                <a:gd name="T4" fmla="*/ 0 w 135"/>
                <a:gd name="T5" fmla="*/ 133 h 1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" h="133">
                  <a:moveTo>
                    <a:pt x="135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EFEF"/>
            </a:solidFill>
            <a:ln w="25400">
              <a:solidFill>
                <a:srgbClr val="40009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0" name="Rectangle 65"/>
            <p:cNvSpPr>
              <a:spLocks noChangeArrowheads="1"/>
            </p:cNvSpPr>
            <p:nvPr/>
          </p:nvSpPr>
          <p:spPr bwMode="auto">
            <a:xfrm>
              <a:off x="2759" y="2522"/>
              <a:ext cx="101" cy="99"/>
            </a:xfrm>
            <a:prstGeom prst="rect">
              <a:avLst/>
            </a:prstGeom>
            <a:solidFill>
              <a:srgbClr val="38B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38B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31" name="Freeform 66"/>
            <p:cNvSpPr>
              <a:spLocks noChangeArrowheads="1"/>
            </p:cNvSpPr>
            <p:nvPr/>
          </p:nvSpPr>
          <p:spPr bwMode="auto">
            <a:xfrm>
              <a:off x="2743" y="2506"/>
              <a:ext cx="15" cy="131"/>
            </a:xfrm>
            <a:custGeom>
              <a:avLst/>
              <a:gdLst>
                <a:gd name="T0" fmla="*/ 15 w 15"/>
                <a:gd name="T1" fmla="*/ 115 h 131"/>
                <a:gd name="T2" fmla="*/ 15 w 15"/>
                <a:gd name="T3" fmla="*/ 14 h 131"/>
                <a:gd name="T4" fmla="*/ 0 w 15"/>
                <a:gd name="T5" fmla="*/ 0 h 131"/>
                <a:gd name="T6" fmla="*/ 0 w 15"/>
                <a:gd name="T7" fmla="*/ 131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31">
                  <a:moveTo>
                    <a:pt x="15" y="115"/>
                  </a:moveTo>
                  <a:lnTo>
                    <a:pt x="15" y="14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5" y="115"/>
                  </a:lnTo>
                  <a:close/>
                </a:path>
              </a:pathLst>
            </a:custGeom>
            <a:gradFill rotWithShape="0">
              <a:gsLst>
                <a:gs pos="0">
                  <a:srgbClr val="00EFEF"/>
                </a:gs>
                <a:gs pos="50000">
                  <a:srgbClr val="FFFFFF"/>
                </a:gs>
                <a:gs pos="100000">
                  <a:srgbClr val="00EFEF"/>
                </a:gs>
              </a:gsLst>
              <a:lin ang="162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EFE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2" name="Freeform 67"/>
            <p:cNvSpPr>
              <a:spLocks/>
            </p:cNvSpPr>
            <p:nvPr/>
          </p:nvSpPr>
          <p:spPr bwMode="auto">
            <a:xfrm>
              <a:off x="2759" y="2522"/>
              <a:ext cx="100" cy="99"/>
            </a:xfrm>
            <a:custGeom>
              <a:avLst/>
              <a:gdLst>
                <a:gd name="T0" fmla="*/ 0 w 100"/>
                <a:gd name="T1" fmla="*/ 99 h 99"/>
                <a:gd name="T2" fmla="*/ 0 w 100"/>
                <a:gd name="T3" fmla="*/ 0 h 99"/>
                <a:gd name="T4" fmla="*/ 100 w 100"/>
                <a:gd name="T5" fmla="*/ 0 h 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" h="99">
                  <a:moveTo>
                    <a:pt x="0" y="99"/>
                  </a:moveTo>
                  <a:lnTo>
                    <a:pt x="0" y="0"/>
                  </a:lnTo>
                  <a:lnTo>
                    <a:pt x="100" y="0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3" name="Freeform 68"/>
            <p:cNvSpPr>
              <a:spLocks noChangeArrowheads="1"/>
            </p:cNvSpPr>
            <p:nvPr/>
          </p:nvSpPr>
          <p:spPr bwMode="auto">
            <a:xfrm>
              <a:off x="2859" y="2504"/>
              <a:ext cx="18" cy="135"/>
            </a:xfrm>
            <a:custGeom>
              <a:avLst/>
              <a:gdLst>
                <a:gd name="T0" fmla="*/ 0 w 18"/>
                <a:gd name="T1" fmla="*/ 117 h 135"/>
                <a:gd name="T2" fmla="*/ 0 w 18"/>
                <a:gd name="T3" fmla="*/ 18 h 135"/>
                <a:gd name="T4" fmla="*/ 18 w 18"/>
                <a:gd name="T5" fmla="*/ 0 h 135"/>
                <a:gd name="T6" fmla="*/ 18 w 18"/>
                <a:gd name="T7" fmla="*/ 135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35">
                  <a:moveTo>
                    <a:pt x="0" y="117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8" y="135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4" name="Line 69"/>
            <p:cNvSpPr>
              <a:spLocks noChangeShapeType="1"/>
            </p:cNvSpPr>
            <p:nvPr/>
          </p:nvSpPr>
          <p:spPr bwMode="auto">
            <a:xfrm>
              <a:off x="2759" y="2621"/>
              <a:ext cx="101" cy="0"/>
            </a:xfrm>
            <a:prstGeom prst="line">
              <a:avLst/>
            </a:prstGeom>
            <a:noFill/>
            <a:ln w="25400">
              <a:solidFill>
                <a:srgbClr val="00EFE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5" name="Freeform 70"/>
            <p:cNvSpPr>
              <a:spLocks noChangeArrowheads="1"/>
            </p:cNvSpPr>
            <p:nvPr/>
          </p:nvSpPr>
          <p:spPr bwMode="auto">
            <a:xfrm>
              <a:off x="2858" y="2521"/>
              <a:ext cx="1" cy="100"/>
            </a:xfrm>
            <a:custGeom>
              <a:avLst/>
              <a:gdLst>
                <a:gd name="T0" fmla="*/ 0 w 1"/>
                <a:gd name="T1" fmla="*/ 0 h 100"/>
                <a:gd name="T2" fmla="*/ 0 w 1"/>
                <a:gd name="T3" fmla="*/ 0 h 100"/>
                <a:gd name="T4" fmla="*/ 1 w 1"/>
                <a:gd name="T5" fmla="*/ 1 h 100"/>
                <a:gd name="T6" fmla="*/ 1 w 1"/>
                <a:gd name="T7" fmla="*/ 100 h 100"/>
                <a:gd name="T8" fmla="*/ 0 w 1"/>
                <a:gd name="T9" fmla="*/ 98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98"/>
                    <a:pt x="0" y="98"/>
                    <a:pt x="0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DC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6" name="Freeform 71"/>
            <p:cNvSpPr>
              <a:spLocks noChangeArrowheads="1"/>
            </p:cNvSpPr>
            <p:nvPr/>
          </p:nvSpPr>
          <p:spPr bwMode="auto">
            <a:xfrm>
              <a:off x="2860" y="2506"/>
              <a:ext cx="16" cy="30"/>
            </a:xfrm>
            <a:custGeom>
              <a:avLst/>
              <a:gdLst>
                <a:gd name="T0" fmla="*/ 0 w 16"/>
                <a:gd name="T1" fmla="*/ 17 h 30"/>
                <a:gd name="T2" fmla="*/ 0 w 16"/>
                <a:gd name="T3" fmla="*/ 17 h 30"/>
                <a:gd name="T4" fmla="*/ 0 w 16"/>
                <a:gd name="T5" fmla="*/ 28 h 30"/>
                <a:gd name="T6" fmla="*/ 12 w 16"/>
                <a:gd name="T7" fmla="*/ 12 h 30"/>
                <a:gd name="T8" fmla="*/ 16 w 16"/>
                <a:gd name="T9" fmla="*/ 30 h 30"/>
                <a:gd name="T10" fmla="*/ 16 w 16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0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28"/>
                    <a:pt x="0" y="28"/>
                  </a:cubicBezTo>
                  <a:cubicBezTo>
                    <a:pt x="5" y="14"/>
                    <a:pt x="12" y="12"/>
                    <a:pt x="12" y="12"/>
                  </a:cubicBezTo>
                  <a:cubicBezTo>
                    <a:pt x="14" y="14"/>
                    <a:pt x="16" y="30"/>
                    <a:pt x="16" y="3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7" name="Freeform 72"/>
            <p:cNvSpPr>
              <a:spLocks noChangeArrowheads="1"/>
            </p:cNvSpPr>
            <p:nvPr/>
          </p:nvSpPr>
          <p:spPr bwMode="auto">
            <a:xfrm>
              <a:off x="2860" y="2589"/>
              <a:ext cx="16" cy="46"/>
            </a:xfrm>
            <a:custGeom>
              <a:avLst/>
              <a:gdLst>
                <a:gd name="T0" fmla="*/ 16 w 16"/>
                <a:gd name="T1" fmla="*/ 46 h 46"/>
                <a:gd name="T2" fmla="*/ 16 w 16"/>
                <a:gd name="T3" fmla="*/ 46 h 46"/>
                <a:gd name="T4" fmla="*/ 16 w 16"/>
                <a:gd name="T5" fmla="*/ 0 h 46"/>
                <a:gd name="T6" fmla="*/ 12 w 16"/>
                <a:gd name="T7" fmla="*/ 34 h 46"/>
                <a:gd name="T8" fmla="*/ 5 w 16"/>
                <a:gd name="T9" fmla="*/ 30 h 46"/>
                <a:gd name="T10" fmla="*/ 1 w 16"/>
                <a:gd name="T11" fmla="*/ 22 h 46"/>
                <a:gd name="T12" fmla="*/ 0 w 16"/>
                <a:gd name="T13" fmla="*/ 31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46">
                  <a:moveTo>
                    <a:pt x="16" y="46"/>
                  </a:moveTo>
                  <a:cubicBezTo>
                    <a:pt x="16" y="46"/>
                    <a:pt x="16" y="46"/>
                    <a:pt x="16" y="4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26"/>
                    <a:pt x="12" y="34"/>
                  </a:cubicBezTo>
                  <a:cubicBezTo>
                    <a:pt x="10" y="36"/>
                    <a:pt x="5" y="34"/>
                    <a:pt x="5" y="3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6" y="46"/>
                  </a:lnTo>
                  <a:close/>
                </a:path>
              </a:pathLst>
            </a:custGeom>
            <a:solidFill>
              <a:srgbClr val="280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28007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38" name="Rectangle 73"/>
            <p:cNvSpPr>
              <a:spLocks noChangeArrowheads="1"/>
            </p:cNvSpPr>
            <p:nvPr/>
          </p:nvSpPr>
          <p:spPr bwMode="auto">
            <a:xfrm>
              <a:off x="4306" y="1817"/>
              <a:ext cx="146" cy="138"/>
            </a:xfrm>
            <a:prstGeom prst="rect">
              <a:avLst/>
            </a:prstGeom>
            <a:solidFill>
              <a:srgbClr val="740B00"/>
            </a:solidFill>
            <a:ln w="25400">
              <a:solidFill>
                <a:srgbClr val="740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39" name="Rectangle 74"/>
            <p:cNvSpPr>
              <a:spLocks noChangeArrowheads="1"/>
            </p:cNvSpPr>
            <p:nvPr/>
          </p:nvSpPr>
          <p:spPr bwMode="auto">
            <a:xfrm>
              <a:off x="4298" y="1922"/>
              <a:ext cx="145" cy="27"/>
            </a:xfrm>
            <a:prstGeom prst="rect">
              <a:avLst/>
            </a:prstGeom>
            <a:solidFill>
              <a:srgbClr val="95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9525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40" name="Freeform 75"/>
            <p:cNvSpPr>
              <a:spLocks noChangeArrowheads="1"/>
            </p:cNvSpPr>
            <p:nvPr/>
          </p:nvSpPr>
          <p:spPr bwMode="auto">
            <a:xfrm>
              <a:off x="4298" y="1803"/>
              <a:ext cx="143" cy="81"/>
            </a:xfrm>
            <a:custGeom>
              <a:avLst/>
              <a:gdLst>
                <a:gd name="T0" fmla="*/ 143 w 143"/>
                <a:gd name="T1" fmla="*/ 0 h 81"/>
                <a:gd name="T2" fmla="*/ 0 w 143"/>
                <a:gd name="T3" fmla="*/ 0 h 81"/>
                <a:gd name="T4" fmla="*/ 79 w 143"/>
                <a:gd name="T5" fmla="*/ 81 h 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3" h="81">
                  <a:moveTo>
                    <a:pt x="143" y="0"/>
                  </a:moveTo>
                  <a:lnTo>
                    <a:pt x="0" y="0"/>
                  </a:lnTo>
                  <a:lnTo>
                    <a:pt x="79" y="81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CB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96001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41" name="Rectangle 76"/>
            <p:cNvSpPr>
              <a:spLocks noChangeArrowheads="1"/>
            </p:cNvSpPr>
            <p:nvPr/>
          </p:nvSpPr>
          <p:spPr bwMode="auto">
            <a:xfrm>
              <a:off x="4316" y="1822"/>
              <a:ext cx="107" cy="105"/>
            </a:xfrm>
            <a:prstGeom prst="rect">
              <a:avLst/>
            </a:prstGeom>
            <a:solidFill>
              <a:srgbClr val="FF63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637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542" name="Freeform 77"/>
            <p:cNvSpPr>
              <a:spLocks noChangeArrowheads="1"/>
            </p:cNvSpPr>
            <p:nvPr/>
          </p:nvSpPr>
          <p:spPr bwMode="auto">
            <a:xfrm>
              <a:off x="4298" y="1803"/>
              <a:ext cx="18" cy="144"/>
            </a:xfrm>
            <a:custGeom>
              <a:avLst/>
              <a:gdLst>
                <a:gd name="T0" fmla="*/ 18 w 18"/>
                <a:gd name="T1" fmla="*/ 124 h 144"/>
                <a:gd name="T2" fmla="*/ 18 w 18"/>
                <a:gd name="T3" fmla="*/ 18 h 144"/>
                <a:gd name="T4" fmla="*/ 0 w 18"/>
                <a:gd name="T5" fmla="*/ 0 h 144"/>
                <a:gd name="T6" fmla="*/ 0 w 1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44">
                  <a:moveTo>
                    <a:pt x="18" y="124"/>
                  </a:moveTo>
                  <a:lnTo>
                    <a:pt x="18" y="18"/>
                  </a:lnTo>
                  <a:lnTo>
                    <a:pt x="0" y="0"/>
                  </a:lnTo>
                  <a:lnTo>
                    <a:pt x="0" y="144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FF94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49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43" name="Freeform 78"/>
            <p:cNvSpPr>
              <a:spLocks/>
            </p:cNvSpPr>
            <p:nvPr/>
          </p:nvSpPr>
          <p:spPr bwMode="auto">
            <a:xfrm>
              <a:off x="4316" y="1822"/>
              <a:ext cx="106" cy="105"/>
            </a:xfrm>
            <a:custGeom>
              <a:avLst/>
              <a:gdLst>
                <a:gd name="T0" fmla="*/ 0 w 106"/>
                <a:gd name="T1" fmla="*/ 105 h 105"/>
                <a:gd name="T2" fmla="*/ 0 w 106"/>
                <a:gd name="T3" fmla="*/ 0 h 105"/>
                <a:gd name="T4" fmla="*/ 106 w 106"/>
                <a:gd name="T5" fmla="*/ 0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105">
                  <a:moveTo>
                    <a:pt x="0" y="105"/>
                  </a:move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noFill/>
            <a:ln w="25400">
              <a:solidFill>
                <a:srgbClr val="F32D3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44" name="Freeform 79"/>
            <p:cNvSpPr>
              <a:spLocks noChangeArrowheads="1"/>
            </p:cNvSpPr>
            <p:nvPr/>
          </p:nvSpPr>
          <p:spPr bwMode="auto">
            <a:xfrm>
              <a:off x="4422" y="1803"/>
              <a:ext cx="20" cy="145"/>
            </a:xfrm>
            <a:custGeom>
              <a:avLst/>
              <a:gdLst>
                <a:gd name="T0" fmla="*/ 0 w 20"/>
                <a:gd name="T1" fmla="*/ 125 h 145"/>
                <a:gd name="T2" fmla="*/ 0 w 20"/>
                <a:gd name="T3" fmla="*/ 19 h 145"/>
                <a:gd name="T4" fmla="*/ 20 w 20"/>
                <a:gd name="T5" fmla="*/ 0 h 145"/>
                <a:gd name="T6" fmla="*/ 20 w 20"/>
                <a:gd name="T7" fmla="*/ 145 h 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145">
                  <a:moveTo>
                    <a:pt x="0" y="125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20" y="14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DA0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DA003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545" name="Line 80"/>
            <p:cNvSpPr>
              <a:spLocks noChangeShapeType="1"/>
            </p:cNvSpPr>
            <p:nvPr/>
          </p:nvSpPr>
          <p:spPr bwMode="auto">
            <a:xfrm>
              <a:off x="4316" y="1927"/>
              <a:ext cx="106" cy="0"/>
            </a:xfrm>
            <a:prstGeom prst="line">
              <a:avLst/>
            </a:prstGeom>
            <a:noFill/>
            <a:ln w="25400">
              <a:solidFill>
                <a:srgbClr val="BC002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2469" name="Rectangle 81"/>
          <p:cNvSpPr>
            <a:spLocks noChangeArrowheads="1"/>
          </p:cNvSpPr>
          <p:nvPr/>
        </p:nvSpPr>
        <p:spPr bwMode="auto">
          <a:xfrm>
            <a:off x="6227763" y="6056313"/>
            <a:ext cx="1512887" cy="396875"/>
          </a:xfrm>
          <a:prstGeom prst="rect">
            <a:avLst/>
          </a:prstGeom>
          <a:solidFill>
            <a:srgbClr val="B0A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里程碑图示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"/>
    </mc:Choice>
    <mc:Fallback>
      <p:transition spd="slow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916113"/>
            <a:ext cx="8280400" cy="4941887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资源图</a:t>
            </a:r>
          </a:p>
        </p:txBody>
      </p:sp>
      <p:pic>
        <p:nvPicPr>
          <p:cNvPr id="6349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349500"/>
            <a:ext cx="7993063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27"/>
    </mc:Choice>
    <mc:Fallback>
      <p:transition spd="slow" advTm="51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46083" name="Group 43"/>
          <p:cNvGrpSpPr>
            <a:grpSpLocks/>
          </p:cNvGrpSpPr>
          <p:nvPr/>
        </p:nvGrpSpPr>
        <p:grpSpPr bwMode="auto">
          <a:xfrm>
            <a:off x="971550" y="2393950"/>
            <a:ext cx="5689600" cy="3411538"/>
            <a:chOff x="657" y="1298"/>
            <a:chExt cx="3584" cy="2149"/>
          </a:xfrm>
        </p:grpSpPr>
        <p:grpSp>
          <p:nvGrpSpPr>
            <p:cNvPr id="46084" name="Group 5"/>
            <p:cNvGrpSpPr>
              <a:grpSpLocks/>
            </p:cNvGrpSpPr>
            <p:nvPr/>
          </p:nvGrpSpPr>
          <p:grpSpPr bwMode="auto">
            <a:xfrm>
              <a:off x="657" y="1298"/>
              <a:ext cx="3572" cy="230"/>
              <a:chOff x="385" y="1430"/>
              <a:chExt cx="3572" cy="363"/>
            </a:xfrm>
          </p:grpSpPr>
          <p:sp>
            <p:nvSpPr>
              <p:cNvPr id="46114" name="AutoShape 6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15" name="Text Box 7"/>
              <p:cNvSpPr txBox="1">
                <a:spLocks noChangeArrowheads="1"/>
              </p:cNvSpPr>
              <p:nvPr/>
            </p:nvSpPr>
            <p:spPr bwMode="auto">
              <a:xfrm>
                <a:off x="626" y="1430"/>
                <a:ext cx="309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软件项目分解</a:t>
                </a:r>
                <a:r>
                  <a:rPr kumimoji="1" lang="zh-CN" altLang="en-US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46116" name="Rectangle 8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6.1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85" name="Group 9"/>
            <p:cNvGrpSpPr>
              <a:grpSpLocks/>
            </p:cNvGrpSpPr>
            <p:nvPr/>
          </p:nvGrpSpPr>
          <p:grpSpPr bwMode="auto">
            <a:xfrm>
              <a:off x="657" y="1603"/>
              <a:ext cx="3572" cy="202"/>
              <a:chOff x="385" y="1831"/>
              <a:chExt cx="3572" cy="319"/>
            </a:xfrm>
          </p:grpSpPr>
          <p:grpSp>
            <p:nvGrpSpPr>
              <p:cNvPr id="46110" name="Group 10"/>
              <p:cNvGrpSpPr>
                <a:grpSpLocks/>
              </p:cNvGrpSpPr>
              <p:nvPr/>
            </p:nvGrpSpPr>
            <p:grpSpPr bwMode="auto">
              <a:xfrm>
                <a:off x="464" y="1831"/>
                <a:ext cx="3493" cy="319"/>
                <a:chOff x="464" y="1831"/>
                <a:chExt cx="3493" cy="319"/>
              </a:xfrm>
            </p:grpSpPr>
            <p:sp>
              <p:nvSpPr>
                <p:cNvPr id="46112" name="AutoShape 11"/>
                <p:cNvSpPr>
                  <a:spLocks noChangeArrowheads="1"/>
                </p:cNvSpPr>
                <p:nvPr/>
              </p:nvSpPr>
              <p:spPr bwMode="auto">
                <a:xfrm>
                  <a:off x="464" y="1842"/>
                  <a:ext cx="3493" cy="308"/>
                </a:xfrm>
                <a:prstGeom prst="homePlate">
                  <a:avLst>
                    <a:gd name="adj" fmla="val 32500"/>
                  </a:avLst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2000" tIns="0" rIns="0" bIns="0" anchor="ctr"/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61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26" y="1831"/>
                  <a:ext cx="3099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</a:t>
                  </a:r>
                  <a:r>
                    <a:rPr kumimoji="1" lang="zh-CN" altLang="en-US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软件项目估算概念  </a:t>
                  </a:r>
                </a:p>
              </p:txBody>
            </p:sp>
          </p:grpSp>
          <p:sp>
            <p:nvSpPr>
              <p:cNvPr id="46111" name="Rectangle 13"/>
              <p:cNvSpPr>
                <a:spLocks noChangeArrowheads="1"/>
              </p:cNvSpPr>
              <p:nvPr/>
            </p:nvSpPr>
            <p:spPr bwMode="auto">
              <a:xfrm>
                <a:off x="385" y="1915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6.2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86" name="Group 14"/>
            <p:cNvGrpSpPr>
              <a:grpSpLocks/>
            </p:cNvGrpSpPr>
            <p:nvPr/>
          </p:nvGrpSpPr>
          <p:grpSpPr bwMode="auto">
            <a:xfrm>
              <a:off x="657" y="1875"/>
              <a:ext cx="3584" cy="198"/>
              <a:chOff x="385" y="2209"/>
              <a:chExt cx="3584" cy="313"/>
            </a:xfrm>
          </p:grpSpPr>
          <p:sp>
            <p:nvSpPr>
              <p:cNvPr id="46107" name="AutoShape 15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08" name="Text Box 16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软件项目规模估算  </a:t>
                </a:r>
              </a:p>
            </p:txBody>
          </p:sp>
          <p:sp>
            <p:nvSpPr>
              <p:cNvPr id="46109" name="Rectangle 17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6.3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87" name="Group 18"/>
            <p:cNvGrpSpPr>
              <a:grpSpLocks/>
            </p:cNvGrpSpPr>
            <p:nvPr/>
          </p:nvGrpSpPr>
          <p:grpSpPr bwMode="auto">
            <a:xfrm>
              <a:off x="657" y="2147"/>
              <a:ext cx="3584" cy="198"/>
              <a:chOff x="385" y="2209"/>
              <a:chExt cx="3584" cy="313"/>
            </a:xfrm>
          </p:grpSpPr>
          <p:sp>
            <p:nvSpPr>
              <p:cNvPr id="46104" name="AutoShape 19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05" name="Text Box 20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软件项目成本估算  </a:t>
                </a:r>
              </a:p>
            </p:txBody>
          </p:sp>
          <p:sp>
            <p:nvSpPr>
              <p:cNvPr id="46106" name="Rectangle 21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6.4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88" name="Group 22"/>
            <p:cNvGrpSpPr>
              <a:grpSpLocks/>
            </p:cNvGrpSpPr>
            <p:nvPr/>
          </p:nvGrpSpPr>
          <p:grpSpPr bwMode="auto">
            <a:xfrm>
              <a:off x="657" y="2419"/>
              <a:ext cx="3584" cy="198"/>
              <a:chOff x="385" y="2209"/>
              <a:chExt cx="3584" cy="313"/>
            </a:xfrm>
          </p:grpSpPr>
          <p:sp>
            <p:nvSpPr>
              <p:cNvPr id="46101" name="AutoShape 23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02" name="Text Box 24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软件项目进度估算 </a:t>
                </a:r>
              </a:p>
            </p:txBody>
          </p:sp>
          <p:sp>
            <p:nvSpPr>
              <p:cNvPr id="46103" name="Rectangle 25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6.5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89" name="Group 26"/>
            <p:cNvGrpSpPr>
              <a:grpSpLocks/>
            </p:cNvGrpSpPr>
            <p:nvPr/>
          </p:nvGrpSpPr>
          <p:grpSpPr bwMode="auto">
            <a:xfrm>
              <a:off x="657" y="2691"/>
              <a:ext cx="3572" cy="205"/>
              <a:chOff x="385" y="1460"/>
              <a:chExt cx="3572" cy="324"/>
            </a:xfrm>
          </p:grpSpPr>
          <p:sp>
            <p:nvSpPr>
              <p:cNvPr id="46098" name="AutoShape 27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099" name="Text Box 28"/>
              <p:cNvSpPr txBox="1">
                <a:spLocks noChangeArrowheads="1"/>
              </p:cNvSpPr>
              <p:nvPr/>
            </p:nvSpPr>
            <p:spPr bwMode="auto">
              <a:xfrm>
                <a:off x="626" y="1460"/>
                <a:ext cx="309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软件项目进度计划 </a:t>
                </a:r>
              </a:p>
            </p:txBody>
          </p:sp>
          <p:sp>
            <p:nvSpPr>
              <p:cNvPr id="46100" name="Rectangle 29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6.6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90" name="Group 35"/>
            <p:cNvGrpSpPr>
              <a:grpSpLocks/>
            </p:cNvGrpSpPr>
            <p:nvPr/>
          </p:nvGrpSpPr>
          <p:grpSpPr bwMode="auto">
            <a:xfrm>
              <a:off x="657" y="2976"/>
              <a:ext cx="3584" cy="198"/>
              <a:chOff x="385" y="2209"/>
              <a:chExt cx="3584" cy="313"/>
            </a:xfrm>
          </p:grpSpPr>
          <p:sp>
            <p:nvSpPr>
              <p:cNvPr id="46095" name="AutoShape 36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096" name="Text Box 37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本章小结  </a:t>
                </a:r>
              </a:p>
            </p:txBody>
          </p:sp>
          <p:sp>
            <p:nvSpPr>
              <p:cNvPr id="46097" name="Rectangle 38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6.7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091" name="Group 39"/>
            <p:cNvGrpSpPr>
              <a:grpSpLocks/>
            </p:cNvGrpSpPr>
            <p:nvPr/>
          </p:nvGrpSpPr>
          <p:grpSpPr bwMode="auto">
            <a:xfrm>
              <a:off x="657" y="3249"/>
              <a:ext cx="3584" cy="198"/>
              <a:chOff x="385" y="2209"/>
              <a:chExt cx="3584" cy="313"/>
            </a:xfrm>
          </p:grpSpPr>
          <p:sp>
            <p:nvSpPr>
              <p:cNvPr id="46092" name="AutoShape 40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093" name="Text Box 41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复习思考题 </a:t>
                </a:r>
              </a:p>
            </p:txBody>
          </p:sp>
          <p:sp>
            <p:nvSpPr>
              <p:cNvPr id="46094" name="Rectangle 42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6.8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0"/>
    </mc:Choice>
    <mc:Fallback>
      <p:transition spd="slow" advTm="20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060575"/>
            <a:ext cx="8064500" cy="47974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编制项目进度计划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确定项目的所有活动及其开始和结束时间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监控项目实施的基础，它是项目管理的基准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计划是三维的，考虑时间，费用和资源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编制项目进度计划步骤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进度编制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资源调整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成本预算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计划优化调整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形成基线计划</a:t>
            </a: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z="24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4516" name="Picture 4" descr="j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076700"/>
            <a:ext cx="255587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08"/>
    </mc:Choice>
    <mc:Fallback>
      <p:transition spd="slow" advTm="61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mtClean="0"/>
              <a:t>6.5 </a:t>
            </a:r>
            <a:r>
              <a:rPr kumimoji="1" lang="zh-CN" altLang="en-US" smtClean="0"/>
              <a:t>软件项目进度估算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844675"/>
            <a:ext cx="8424863" cy="5013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基于规模的进度估算</a:t>
            </a:r>
            <a:r>
              <a:rPr lang="zh-CN" altLang="en-US" sz="2400" smtClean="0"/>
              <a:t> 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/>
              <a:t>定额估算法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/>
              <a:t>经验导出模型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工程评价技术</a:t>
            </a:r>
          </a:p>
          <a:p>
            <a:pPr lvl="1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sz="2000" smtClean="0"/>
              <a:t> 利用网络顺序图的逻辑关系和加权历时估算来计算项目历时</a:t>
            </a:r>
            <a:r>
              <a:rPr lang="zh-CN" altLang="en-US" sz="2800" smtClean="0"/>
              <a:t> </a:t>
            </a:r>
            <a:endParaRPr lang="zh-CN" altLang="en-US" smtClean="0">
              <a:solidFill>
                <a:srgbClr val="B9490B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关键路径法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000" smtClean="0"/>
              <a:t>它是根据指定的网络图逻辑关系进行的单一的历时估算，首先计算每一个活动的单一的、最早和最晚开始和完成日期，然后计算网络图中的最长路径，以便确定项目的完成时间估计，采用此方法可以配合进行计划的编制</a:t>
            </a:r>
            <a:endParaRPr lang="zh-CN" altLang="en-US" sz="28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84"/>
    </mc:Choice>
    <mc:Fallback>
      <p:transition spd="slow" advTm="71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48131" name="Group 42"/>
          <p:cNvGrpSpPr>
            <a:grpSpLocks/>
          </p:cNvGrpSpPr>
          <p:nvPr/>
        </p:nvGrpSpPr>
        <p:grpSpPr bwMode="auto">
          <a:xfrm>
            <a:off x="969963" y="2540000"/>
            <a:ext cx="5689600" cy="3409950"/>
            <a:chOff x="611" y="1344"/>
            <a:chExt cx="3584" cy="2148"/>
          </a:xfrm>
        </p:grpSpPr>
        <p:grpSp>
          <p:nvGrpSpPr>
            <p:cNvPr id="48132" name="Group 4"/>
            <p:cNvGrpSpPr>
              <a:grpSpLocks/>
            </p:cNvGrpSpPr>
            <p:nvPr/>
          </p:nvGrpSpPr>
          <p:grpSpPr bwMode="auto">
            <a:xfrm>
              <a:off x="611" y="1344"/>
              <a:ext cx="3572" cy="230"/>
              <a:chOff x="385" y="1430"/>
              <a:chExt cx="3572" cy="363"/>
            </a:xfrm>
          </p:grpSpPr>
          <p:sp>
            <p:nvSpPr>
              <p:cNvPr id="48162" name="AutoShape 5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63" name="Text Box 6"/>
              <p:cNvSpPr txBox="1">
                <a:spLocks noChangeArrowheads="1"/>
              </p:cNvSpPr>
              <p:nvPr/>
            </p:nvSpPr>
            <p:spPr bwMode="auto">
              <a:xfrm>
                <a:off x="626" y="1430"/>
                <a:ext cx="309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软件项目分解</a:t>
                </a:r>
                <a:r>
                  <a:rPr kumimoji="1" lang="zh-CN" altLang="en-US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48164" name="Rectangle 7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6.1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3" name="Group 8"/>
            <p:cNvGrpSpPr>
              <a:grpSpLocks/>
            </p:cNvGrpSpPr>
            <p:nvPr/>
          </p:nvGrpSpPr>
          <p:grpSpPr bwMode="auto">
            <a:xfrm>
              <a:off x="611" y="1649"/>
              <a:ext cx="3572" cy="202"/>
              <a:chOff x="385" y="1831"/>
              <a:chExt cx="3572" cy="319"/>
            </a:xfrm>
          </p:grpSpPr>
          <p:grpSp>
            <p:nvGrpSpPr>
              <p:cNvPr id="48158" name="Group 9"/>
              <p:cNvGrpSpPr>
                <a:grpSpLocks/>
              </p:cNvGrpSpPr>
              <p:nvPr/>
            </p:nvGrpSpPr>
            <p:grpSpPr bwMode="auto">
              <a:xfrm>
                <a:off x="464" y="1831"/>
                <a:ext cx="3493" cy="319"/>
                <a:chOff x="464" y="1831"/>
                <a:chExt cx="3493" cy="319"/>
              </a:xfrm>
            </p:grpSpPr>
            <p:sp>
              <p:nvSpPr>
                <p:cNvPr id="48160" name="AutoShape 10"/>
                <p:cNvSpPr>
                  <a:spLocks noChangeArrowheads="1"/>
                </p:cNvSpPr>
                <p:nvPr/>
              </p:nvSpPr>
              <p:spPr bwMode="auto">
                <a:xfrm>
                  <a:off x="464" y="1842"/>
                  <a:ext cx="3493" cy="308"/>
                </a:xfrm>
                <a:prstGeom prst="homePlate">
                  <a:avLst>
                    <a:gd name="adj" fmla="val 32500"/>
                  </a:avLst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2000" tIns="0" rIns="0" bIns="0" anchor="ctr"/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816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26" y="1831"/>
                  <a:ext cx="3099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</a:t>
                  </a:r>
                  <a:r>
                    <a:rPr kumimoji="1" lang="zh-CN" altLang="en-US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软件项目估算概念  </a:t>
                  </a:r>
                </a:p>
              </p:txBody>
            </p:sp>
          </p:grpSp>
          <p:sp>
            <p:nvSpPr>
              <p:cNvPr id="48159" name="Rectangle 12"/>
              <p:cNvSpPr>
                <a:spLocks noChangeArrowheads="1"/>
              </p:cNvSpPr>
              <p:nvPr/>
            </p:nvSpPr>
            <p:spPr bwMode="auto">
              <a:xfrm>
                <a:off x="385" y="1915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6.2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4" name="Group 13"/>
            <p:cNvGrpSpPr>
              <a:grpSpLocks/>
            </p:cNvGrpSpPr>
            <p:nvPr/>
          </p:nvGrpSpPr>
          <p:grpSpPr bwMode="auto">
            <a:xfrm>
              <a:off x="611" y="1921"/>
              <a:ext cx="3584" cy="198"/>
              <a:chOff x="385" y="2209"/>
              <a:chExt cx="3584" cy="313"/>
            </a:xfrm>
          </p:grpSpPr>
          <p:sp>
            <p:nvSpPr>
              <p:cNvPr id="48155" name="AutoShape 14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6" name="Text Box 15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软件项目规模估算  </a:t>
                </a:r>
              </a:p>
            </p:txBody>
          </p:sp>
          <p:sp>
            <p:nvSpPr>
              <p:cNvPr id="48157" name="Rectangle 16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6.3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5" name="Group 17"/>
            <p:cNvGrpSpPr>
              <a:grpSpLocks/>
            </p:cNvGrpSpPr>
            <p:nvPr/>
          </p:nvGrpSpPr>
          <p:grpSpPr bwMode="auto">
            <a:xfrm>
              <a:off x="611" y="2193"/>
              <a:ext cx="3584" cy="198"/>
              <a:chOff x="385" y="2209"/>
              <a:chExt cx="3584" cy="313"/>
            </a:xfrm>
          </p:grpSpPr>
          <p:sp>
            <p:nvSpPr>
              <p:cNvPr id="48152" name="AutoShape 18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3" name="Text Box 19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软件项目成本估算  </a:t>
                </a:r>
              </a:p>
            </p:txBody>
          </p:sp>
          <p:sp>
            <p:nvSpPr>
              <p:cNvPr id="48154" name="Rectangle 20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6.4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6" name="Group 21"/>
            <p:cNvGrpSpPr>
              <a:grpSpLocks/>
            </p:cNvGrpSpPr>
            <p:nvPr/>
          </p:nvGrpSpPr>
          <p:grpSpPr bwMode="auto">
            <a:xfrm>
              <a:off x="611" y="2465"/>
              <a:ext cx="3584" cy="198"/>
              <a:chOff x="385" y="2209"/>
              <a:chExt cx="3584" cy="313"/>
            </a:xfrm>
          </p:grpSpPr>
          <p:sp>
            <p:nvSpPr>
              <p:cNvPr id="48149" name="AutoShape 22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0" name="Text Box 23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软件项目进度估算 </a:t>
                </a:r>
              </a:p>
            </p:txBody>
          </p:sp>
          <p:sp>
            <p:nvSpPr>
              <p:cNvPr id="48151" name="Rectangle 24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6.5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7" name="Group 25"/>
            <p:cNvGrpSpPr>
              <a:grpSpLocks/>
            </p:cNvGrpSpPr>
            <p:nvPr/>
          </p:nvGrpSpPr>
          <p:grpSpPr bwMode="auto">
            <a:xfrm>
              <a:off x="611" y="2737"/>
              <a:ext cx="3572" cy="205"/>
              <a:chOff x="385" y="1460"/>
              <a:chExt cx="3572" cy="324"/>
            </a:xfrm>
          </p:grpSpPr>
          <p:sp>
            <p:nvSpPr>
              <p:cNvPr id="48146" name="AutoShape 26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47" name="Text Box 27"/>
              <p:cNvSpPr txBox="1">
                <a:spLocks noChangeArrowheads="1"/>
              </p:cNvSpPr>
              <p:nvPr/>
            </p:nvSpPr>
            <p:spPr bwMode="auto">
              <a:xfrm>
                <a:off x="626" y="1460"/>
                <a:ext cx="309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软件项目进度计划 </a:t>
                </a:r>
              </a:p>
            </p:txBody>
          </p:sp>
          <p:sp>
            <p:nvSpPr>
              <p:cNvPr id="48148" name="Rectangle 28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6.6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8" name="Group 34"/>
            <p:cNvGrpSpPr>
              <a:grpSpLocks/>
            </p:cNvGrpSpPr>
            <p:nvPr/>
          </p:nvGrpSpPr>
          <p:grpSpPr bwMode="auto">
            <a:xfrm>
              <a:off x="611" y="3022"/>
              <a:ext cx="3584" cy="198"/>
              <a:chOff x="385" y="2209"/>
              <a:chExt cx="3584" cy="313"/>
            </a:xfrm>
          </p:grpSpPr>
          <p:sp>
            <p:nvSpPr>
              <p:cNvPr id="48143" name="AutoShape 35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44" name="Text Box 36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本章小结  </a:t>
                </a:r>
              </a:p>
            </p:txBody>
          </p:sp>
          <p:sp>
            <p:nvSpPr>
              <p:cNvPr id="48145" name="Rectangle 37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6.7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139" name="Group 38"/>
            <p:cNvGrpSpPr>
              <a:grpSpLocks/>
            </p:cNvGrpSpPr>
            <p:nvPr/>
          </p:nvGrpSpPr>
          <p:grpSpPr bwMode="auto">
            <a:xfrm>
              <a:off x="611" y="3294"/>
              <a:ext cx="3584" cy="198"/>
              <a:chOff x="385" y="2209"/>
              <a:chExt cx="3584" cy="313"/>
            </a:xfrm>
          </p:grpSpPr>
          <p:sp>
            <p:nvSpPr>
              <p:cNvPr id="48140" name="AutoShape 39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41" name="Text Box 40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复习思考题 </a:t>
                </a:r>
              </a:p>
            </p:txBody>
          </p:sp>
          <p:sp>
            <p:nvSpPr>
              <p:cNvPr id="48142" name="Rectangle 41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6.8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"/>
    </mc:Choice>
    <mc:Fallback>
      <p:transition spd="slow" advTm="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mtClean="0"/>
              <a:t>6.6 </a:t>
            </a:r>
            <a:r>
              <a:rPr kumimoji="1" lang="zh-CN" altLang="en-US" smtClean="0"/>
              <a:t>软件项目进度计划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80400" cy="5013325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进度计划定义</a:t>
            </a:r>
          </a:p>
          <a:p>
            <a:pPr eaLnBrk="1" hangingPunct="1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mtClean="0"/>
              <a:t>    </a:t>
            </a:r>
            <a:r>
              <a:rPr lang="en-US" altLang="zh-CN" sz="2000" smtClean="0">
                <a:solidFill>
                  <a:srgbClr val="CC6600"/>
                </a:solidFill>
              </a:rPr>
              <a:t>——</a:t>
            </a:r>
            <a:r>
              <a:rPr lang="zh-CN" altLang="en-US" sz="2000" smtClean="0">
                <a:solidFill>
                  <a:srgbClr val="CC6600"/>
                </a:solidFill>
              </a:rPr>
              <a:t>进度是对执行的活动和里程碑制定的工作计划日期表。它决定是否达到预期目的，它是跟踪和沟通项目进展状态的依据，也是跟踪变更对项目影响的依据。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/>
              <a:t>软件活动定义是一个过程，它涉及确认和描述一些特定的活动</a:t>
            </a:r>
            <a:r>
              <a:rPr lang="zh-CN" altLang="en-US" smtClean="0"/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/>
              <a:t>为了进一步制定切实可行的进度计划，必须对活动（任务）进行适当的顺序安排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</a:rPr>
              <a:t>按时完成项目是项目经理最大的挑战之一；时间是项目规划中灵活性最小的因素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</a:rPr>
              <a:t>进度问题是项目冲突的主要原因，尤其在项目的后期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endParaRPr lang="en-US" altLang="zh-CN" sz="20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929"/>
    </mc:Choice>
    <mc:Fallback>
      <p:transition spd="slow" advTm="22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133600"/>
            <a:ext cx="8496300" cy="4724400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项目进度（时间）管理过程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活动定义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Activity definition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活动排序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Activity sequencing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活动历时估计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Activity duration estimating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制定进度计划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Schedule development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进度控制</a:t>
            </a:r>
            <a:r>
              <a:rPr lang="zh-CN" altLang="en-US" sz="2000" smtClean="0">
                <a:ea typeface="黑体" panose="02010609060101010101" pitchFamily="49" charset="-122"/>
              </a:rPr>
              <a:t>（</a:t>
            </a:r>
            <a:r>
              <a:rPr lang="en-US" altLang="zh-CN" sz="2000" smtClean="0">
                <a:ea typeface="黑体" panose="02010609060101010101" pitchFamily="49" charset="-122"/>
              </a:rPr>
              <a:t>Schedule control</a:t>
            </a:r>
            <a:r>
              <a:rPr lang="zh-CN" altLang="en-US" sz="2000" smtClean="0">
                <a:ea typeface="黑体" panose="02010609060101010101" pitchFamily="49" charset="-122"/>
              </a:rPr>
              <a:t>）</a:t>
            </a:r>
            <a:r>
              <a:rPr lang="en-US" altLang="zh-CN" sz="2000" smtClean="0">
                <a:solidFill>
                  <a:srgbClr val="B0A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smtClean="0">
                <a:solidFill>
                  <a:srgbClr val="B0A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项目跟踪</a:t>
            </a:r>
          </a:p>
          <a:p>
            <a:pPr eaLnBrk="1" hangingPunct="1"/>
            <a:endParaRPr lang="en-US" altLang="zh-CN" sz="2000" smtClean="0"/>
          </a:p>
        </p:txBody>
      </p:sp>
      <p:pic>
        <p:nvPicPr>
          <p:cNvPr id="50180" name="Picture 4" descr="111-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221163"/>
            <a:ext cx="23780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7"/>
    </mc:Choice>
    <mc:Fallback>
      <p:transition spd="slow" advTm="22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989138"/>
            <a:ext cx="8424863" cy="48688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活动定义</a:t>
            </a: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Activity definition</a:t>
            </a: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）</a:t>
            </a:r>
            <a:endParaRPr lang="zh-CN" altLang="en-US" sz="24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确定为完成项目的各个交付成果所必须进行的诸项具体活动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lang="en-US" altLang="zh-CN" sz="2000" smtClean="0">
                <a:ea typeface="黑体" panose="02010609060101010101" pitchFamily="49" charset="-122"/>
              </a:rPr>
              <a:t>WBS</a:t>
            </a: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中的细目和子细目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活动排序</a:t>
            </a: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Activity sequencing</a:t>
            </a: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）</a:t>
            </a:r>
            <a:endParaRPr lang="zh-CN" altLang="en-US" sz="24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对活动进行适当的顺序安排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项目各项活动之间存在相互联系与相互依赖关系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根据这些关系安排各项活动的先后顺序</a:t>
            </a:r>
          </a:p>
          <a:p>
            <a:pPr eaLnBrk="1" hangingPunct="1"/>
            <a:endParaRPr lang="en-US" altLang="zh-CN" sz="200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2"/>
    </mc:Choice>
    <mc:Fallback>
      <p:transition spd="slow" advTm="4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16113"/>
            <a:ext cx="8280400" cy="4941887"/>
          </a:xfrm>
        </p:spPr>
        <p:txBody>
          <a:bodyPr/>
          <a:lstStyle/>
          <a:p>
            <a:pPr eaLnBrk="1" hangingPunct="1"/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lang="en-US" altLang="zh-CN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活动</a:t>
            </a:r>
            <a:r>
              <a:rPr lang="en-US" altLang="zh-CN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之间的关系</a:t>
            </a: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进度管理图示</a:t>
            </a:r>
            <a:r>
              <a:rPr lang="en-US" altLang="zh-CN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网络图、甘特图、里程碑图、资源图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2228" name="Group 54"/>
          <p:cNvGrpSpPr>
            <a:grpSpLocks/>
          </p:cNvGrpSpPr>
          <p:nvPr/>
        </p:nvGrpSpPr>
        <p:grpSpPr bwMode="auto">
          <a:xfrm>
            <a:off x="1403350" y="2598738"/>
            <a:ext cx="6910388" cy="3278187"/>
            <a:chOff x="975" y="1842"/>
            <a:chExt cx="4353" cy="2065"/>
          </a:xfrm>
        </p:grpSpPr>
        <p:sp>
          <p:nvSpPr>
            <p:cNvPr id="52229" name="Text Box 35"/>
            <p:cNvSpPr txBox="1">
              <a:spLocks noChangeArrowheads="1"/>
            </p:cNvSpPr>
            <p:nvPr/>
          </p:nvSpPr>
          <p:spPr bwMode="auto">
            <a:xfrm>
              <a:off x="3629" y="3657"/>
              <a:ext cx="1451" cy="2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开始</a:t>
              </a:r>
              <a:r>
                <a:rPr kumimoji="1" lang="en-US" altLang="zh-CN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-</a:t>
              </a: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结束</a:t>
              </a:r>
            </a:p>
          </p:txBody>
        </p:sp>
        <p:sp>
          <p:nvSpPr>
            <p:cNvPr id="52230" name="Rectangle 25"/>
            <p:cNvSpPr>
              <a:spLocks noChangeArrowheads="1"/>
            </p:cNvSpPr>
            <p:nvPr/>
          </p:nvSpPr>
          <p:spPr bwMode="auto">
            <a:xfrm>
              <a:off x="1017" y="1989"/>
              <a:ext cx="704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A</a:t>
              </a:r>
            </a:p>
          </p:txBody>
        </p:sp>
        <p:sp>
          <p:nvSpPr>
            <p:cNvPr id="52231" name="Rectangle 26"/>
            <p:cNvSpPr>
              <a:spLocks noChangeArrowheads="1"/>
            </p:cNvSpPr>
            <p:nvPr/>
          </p:nvSpPr>
          <p:spPr bwMode="auto">
            <a:xfrm>
              <a:off x="2218" y="1989"/>
              <a:ext cx="706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B</a:t>
              </a:r>
            </a:p>
          </p:txBody>
        </p:sp>
        <p:sp>
          <p:nvSpPr>
            <p:cNvPr id="52232" name="Rectangle 27"/>
            <p:cNvSpPr>
              <a:spLocks noChangeArrowheads="1"/>
            </p:cNvSpPr>
            <p:nvPr/>
          </p:nvSpPr>
          <p:spPr bwMode="auto">
            <a:xfrm>
              <a:off x="3421" y="1989"/>
              <a:ext cx="704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A</a:t>
              </a:r>
            </a:p>
          </p:txBody>
        </p:sp>
        <p:sp>
          <p:nvSpPr>
            <p:cNvPr id="52233" name="Rectangle 28"/>
            <p:cNvSpPr>
              <a:spLocks noChangeArrowheads="1"/>
            </p:cNvSpPr>
            <p:nvPr/>
          </p:nvSpPr>
          <p:spPr bwMode="auto">
            <a:xfrm>
              <a:off x="4623" y="1989"/>
              <a:ext cx="705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B</a:t>
              </a:r>
            </a:p>
          </p:txBody>
        </p:sp>
        <p:sp>
          <p:nvSpPr>
            <p:cNvPr id="52234" name="Text Box 29"/>
            <p:cNvSpPr txBox="1">
              <a:spLocks noChangeArrowheads="1"/>
            </p:cNvSpPr>
            <p:nvPr/>
          </p:nvSpPr>
          <p:spPr bwMode="auto">
            <a:xfrm>
              <a:off x="1265" y="2523"/>
              <a:ext cx="1451" cy="2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结束</a:t>
              </a:r>
              <a:r>
                <a:rPr kumimoji="1" lang="en-US" altLang="zh-CN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-</a:t>
              </a: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开始</a:t>
              </a:r>
            </a:p>
          </p:txBody>
        </p:sp>
        <p:sp>
          <p:nvSpPr>
            <p:cNvPr id="52235" name="Text Box 30"/>
            <p:cNvSpPr txBox="1">
              <a:spLocks noChangeArrowheads="1"/>
            </p:cNvSpPr>
            <p:nvPr/>
          </p:nvSpPr>
          <p:spPr bwMode="auto">
            <a:xfrm>
              <a:off x="3587" y="2523"/>
              <a:ext cx="1451" cy="2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结束</a:t>
              </a:r>
              <a:r>
                <a:rPr kumimoji="1" lang="en-US" altLang="zh-CN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-</a:t>
              </a: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结束</a:t>
              </a:r>
            </a:p>
          </p:txBody>
        </p:sp>
        <p:sp>
          <p:nvSpPr>
            <p:cNvPr id="52236" name="Rectangle 31"/>
            <p:cNvSpPr>
              <a:spLocks noChangeArrowheads="1"/>
            </p:cNvSpPr>
            <p:nvPr/>
          </p:nvSpPr>
          <p:spPr bwMode="auto">
            <a:xfrm>
              <a:off x="975" y="3128"/>
              <a:ext cx="705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A</a:t>
              </a:r>
            </a:p>
          </p:txBody>
        </p:sp>
        <p:sp>
          <p:nvSpPr>
            <p:cNvPr id="52237" name="Rectangle 32"/>
            <p:cNvSpPr>
              <a:spLocks noChangeArrowheads="1"/>
            </p:cNvSpPr>
            <p:nvPr/>
          </p:nvSpPr>
          <p:spPr bwMode="auto">
            <a:xfrm>
              <a:off x="2178" y="3128"/>
              <a:ext cx="704" cy="404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B</a:t>
              </a:r>
            </a:p>
          </p:txBody>
        </p:sp>
        <p:sp>
          <p:nvSpPr>
            <p:cNvPr id="52238" name="Line 36"/>
            <p:cNvSpPr>
              <a:spLocks noChangeShapeType="1"/>
            </p:cNvSpPr>
            <p:nvPr/>
          </p:nvSpPr>
          <p:spPr bwMode="auto">
            <a:xfrm flipV="1">
              <a:off x="1721" y="1842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9" name="Line 37"/>
            <p:cNvSpPr>
              <a:spLocks noChangeShapeType="1"/>
            </p:cNvSpPr>
            <p:nvPr/>
          </p:nvSpPr>
          <p:spPr bwMode="auto">
            <a:xfrm flipV="1">
              <a:off x="2218" y="1842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0" name="Line 38"/>
            <p:cNvSpPr>
              <a:spLocks noChangeShapeType="1"/>
            </p:cNvSpPr>
            <p:nvPr/>
          </p:nvSpPr>
          <p:spPr bwMode="auto">
            <a:xfrm flipV="1">
              <a:off x="4125" y="1842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1" name="Line 39"/>
            <p:cNvSpPr>
              <a:spLocks noChangeShapeType="1"/>
            </p:cNvSpPr>
            <p:nvPr/>
          </p:nvSpPr>
          <p:spPr bwMode="auto">
            <a:xfrm flipV="1">
              <a:off x="5328" y="1842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2" name="Line 40"/>
            <p:cNvSpPr>
              <a:spLocks noChangeShapeType="1"/>
            </p:cNvSpPr>
            <p:nvPr/>
          </p:nvSpPr>
          <p:spPr bwMode="auto">
            <a:xfrm flipV="1">
              <a:off x="975" y="2981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3" name="Line 41"/>
            <p:cNvSpPr>
              <a:spLocks noChangeShapeType="1"/>
            </p:cNvSpPr>
            <p:nvPr/>
          </p:nvSpPr>
          <p:spPr bwMode="auto">
            <a:xfrm flipV="1">
              <a:off x="2178" y="2981"/>
              <a:ext cx="0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4" name="Line 44"/>
            <p:cNvSpPr>
              <a:spLocks noChangeShapeType="1"/>
            </p:cNvSpPr>
            <p:nvPr/>
          </p:nvSpPr>
          <p:spPr bwMode="auto">
            <a:xfrm>
              <a:off x="1721" y="1842"/>
              <a:ext cx="49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5" name="Line 45"/>
            <p:cNvSpPr>
              <a:spLocks noChangeShapeType="1"/>
            </p:cNvSpPr>
            <p:nvPr/>
          </p:nvSpPr>
          <p:spPr bwMode="auto">
            <a:xfrm>
              <a:off x="4125" y="1842"/>
              <a:ext cx="12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6" name="Line 46"/>
            <p:cNvSpPr>
              <a:spLocks noChangeShapeType="1"/>
            </p:cNvSpPr>
            <p:nvPr/>
          </p:nvSpPr>
          <p:spPr bwMode="auto">
            <a:xfrm>
              <a:off x="975" y="2981"/>
              <a:ext cx="12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7" name="Rectangle 33"/>
            <p:cNvSpPr>
              <a:spLocks noChangeArrowheads="1"/>
            </p:cNvSpPr>
            <p:nvPr/>
          </p:nvSpPr>
          <p:spPr bwMode="auto">
            <a:xfrm>
              <a:off x="3379" y="3122"/>
              <a:ext cx="706" cy="405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A</a:t>
              </a:r>
            </a:p>
          </p:txBody>
        </p:sp>
        <p:sp>
          <p:nvSpPr>
            <p:cNvPr id="52248" name="Rectangle 34"/>
            <p:cNvSpPr>
              <a:spLocks noChangeArrowheads="1"/>
            </p:cNvSpPr>
            <p:nvPr/>
          </p:nvSpPr>
          <p:spPr bwMode="auto">
            <a:xfrm>
              <a:off x="4582" y="3122"/>
              <a:ext cx="704" cy="405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Arial Narrow" panose="020B0606020202030204" pitchFamily="34" charset="0"/>
                </a:rPr>
                <a:t>B</a:t>
              </a:r>
            </a:p>
          </p:txBody>
        </p:sp>
        <p:sp>
          <p:nvSpPr>
            <p:cNvPr id="52249" name="Line 42"/>
            <p:cNvSpPr>
              <a:spLocks noChangeShapeType="1"/>
            </p:cNvSpPr>
            <p:nvPr/>
          </p:nvSpPr>
          <p:spPr bwMode="auto">
            <a:xfrm flipV="1">
              <a:off x="3379" y="2976"/>
              <a:ext cx="0" cy="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0" name="Line 43"/>
            <p:cNvSpPr>
              <a:spLocks noChangeShapeType="1"/>
            </p:cNvSpPr>
            <p:nvPr/>
          </p:nvSpPr>
          <p:spPr bwMode="auto">
            <a:xfrm flipV="1">
              <a:off x="5286" y="2976"/>
              <a:ext cx="0" cy="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Line 47"/>
            <p:cNvSpPr>
              <a:spLocks noChangeShapeType="1"/>
            </p:cNvSpPr>
            <p:nvPr/>
          </p:nvSpPr>
          <p:spPr bwMode="auto">
            <a:xfrm>
              <a:off x="3379" y="2976"/>
              <a:ext cx="1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2" name="Text Box 48"/>
            <p:cNvSpPr txBox="1">
              <a:spLocks noChangeArrowheads="1"/>
            </p:cNvSpPr>
            <p:nvPr/>
          </p:nvSpPr>
          <p:spPr bwMode="auto">
            <a:xfrm>
              <a:off x="1216" y="3657"/>
              <a:ext cx="1572" cy="2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defRPr sz="24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开始</a:t>
              </a:r>
              <a:r>
                <a:rPr kumimoji="1" lang="en-US" altLang="zh-CN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-</a:t>
              </a:r>
              <a:r>
                <a:rPr kumimoji="1" lang="zh-CN" altLang="en-US" sz="2000">
                  <a:solidFill>
                    <a:schemeClr val="tx1"/>
                  </a:solidFill>
                  <a:latin typeface="Arial Narrow" panose="020B0606020202030204" pitchFamily="34" charset="0"/>
                </a:rPr>
                <a:t>开始</a:t>
              </a: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9"/>
    </mc:Choice>
    <mc:Fallback>
      <p:transition spd="slow" advTm="4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软件项目进度计划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16113"/>
            <a:ext cx="8280400" cy="4941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网络图</a:t>
            </a:r>
            <a:r>
              <a:rPr lang="zh-CN" altLang="en-US" sz="18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smtClean="0">
                <a:solidFill>
                  <a:schemeClr val="accent2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1800" smtClean="0">
                <a:solidFill>
                  <a:srgbClr val="B0A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展示项目中的各个活动以及活动之间的逻辑关系； 网络图是活动排序的一个输出；网络图可以表达活动的历时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8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常用网络图 </a:t>
            </a:r>
            <a:r>
              <a:rPr lang="en-US" altLang="zh-CN" sz="1800" smtClean="0">
                <a:solidFill>
                  <a:schemeClr val="accent2"/>
                </a:solidFill>
                <a:ea typeface="黑体" panose="02010609060101010101" pitchFamily="49" charset="-122"/>
              </a:rPr>
              <a:t>——</a:t>
            </a:r>
            <a:r>
              <a:rPr lang="en-US" altLang="zh-CN" sz="2000" smtClean="0">
                <a:solidFill>
                  <a:srgbClr val="CA5B08"/>
                </a:solidFill>
                <a:ea typeface="黑体" panose="02010609060101010101" pitchFamily="49" charset="-122"/>
              </a:rPr>
              <a:t>PDM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节点法 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单代号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网络图、</a:t>
            </a:r>
            <a:r>
              <a:rPr lang="en-US" altLang="zh-CN" sz="2000" smtClean="0">
                <a:solidFill>
                  <a:srgbClr val="CA5B08"/>
                </a:solidFill>
                <a:ea typeface="黑体" panose="02010609060101010101" pitchFamily="49" charset="-122"/>
              </a:rPr>
              <a:t>ADM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箭线法 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双代号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网络图、</a:t>
            </a:r>
            <a:r>
              <a:rPr lang="en-US" altLang="zh-CN" sz="2000" smtClean="0">
                <a:solidFill>
                  <a:srgbClr val="CA5B08"/>
                </a:solidFill>
                <a:ea typeface="黑体" panose="02010609060101010101" pitchFamily="49" charset="-122"/>
              </a:rPr>
              <a:t>CDM</a:t>
            </a:r>
            <a:r>
              <a:rPr lang="en-US" altLang="zh-CN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smtClean="0">
                <a:solidFill>
                  <a:srgbClr val="CA5B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条件箭线图法</a:t>
            </a:r>
          </a:p>
          <a:p>
            <a:pPr lvl="1" eaLnBrk="1" hangingPunct="1">
              <a:lnSpc>
                <a:spcPct val="130000"/>
              </a:lnSpc>
              <a:spcBef>
                <a:spcPct val="10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在网络图中一个活动用一个方框、节点或者其他方式表示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每一个活动被各种关系线相连接着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将项目中的各个活动的逻辑关系表示出来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网络图开始于一个任务、工作、活动、里程碑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网络图结束于一个 任务、工作、活动、里程碑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1600" smtClean="0">
                <a:latin typeface="宋体" panose="02010600030101010101" pitchFamily="2" charset="-122"/>
              </a:rPr>
              <a:t>有些活动前置任务或者后置任务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endParaRPr lang="zh-CN" altLang="en-US" sz="1800" smtClean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8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58"/>
    </mc:Choice>
    <mc:Fallback>
      <p:transition spd="slow" advTm="4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0808"/>
      </a:hlink>
      <a:folHlink>
        <a:srgbClr val="0000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0000FF"/>
          </a:buClr>
          <a:buSzTx/>
          <a:buFont typeface="Wingdings 2" pitchFamily="18" charset="2"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0000FF"/>
          </a:buClr>
          <a:buSzTx/>
          <a:buFont typeface="Wingdings 2" pitchFamily="18" charset="2"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5304</TotalTime>
  <Words>1023</Words>
  <Application>Microsoft Office PowerPoint</Application>
  <PresentationFormat>全屏显示(4:3)</PresentationFormat>
  <Paragraphs>213</Paragraphs>
  <Slides>20</Slides>
  <Notes>5</Notes>
  <HiddenSlides>0</HiddenSlides>
  <MMClips>20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黑体</vt:lpstr>
      <vt:lpstr>宋体</vt:lpstr>
      <vt:lpstr>Arial</vt:lpstr>
      <vt:lpstr>Arial Narrow</vt:lpstr>
      <vt:lpstr>Comic Sans MS</vt:lpstr>
      <vt:lpstr>Times New Roman</vt:lpstr>
      <vt:lpstr>Wingdings</vt:lpstr>
      <vt:lpstr>Wingdings 2</vt:lpstr>
      <vt:lpstr>1_默认设计模板</vt:lpstr>
      <vt:lpstr>第 6 章   软件项目开发计划 </vt:lpstr>
      <vt:lpstr>本章内容提要</vt:lpstr>
      <vt:lpstr>6.5 软件项目进度估算</vt:lpstr>
      <vt:lpstr>本章内容提要</vt:lpstr>
      <vt:lpstr>6.6 软件项目进度计划 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  <vt:lpstr>软件项目进度计划</vt:lpstr>
    </vt:vector>
  </TitlesOfParts>
  <Manager>杨立东</Manager>
  <Company>CRS Tech（上海连陆）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软件项目开发计划</dc:title>
  <dc:creator>陆永忠</dc:creator>
  <cp:lastModifiedBy>TB-YK</cp:lastModifiedBy>
  <cp:revision>215</cp:revision>
  <dcterms:created xsi:type="dcterms:W3CDTF">2005-05-27T08:51:01Z</dcterms:created>
  <dcterms:modified xsi:type="dcterms:W3CDTF">2020-03-11T13:01:08Z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说明">
    <vt:lpwstr>PowerPoint 打印文稿</vt:lpwstr>
  </property>
</Properties>
</file>